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18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E093C8C-488D-456D-9892-6F3F06BD0E99}"/>
              </a:ext>
            </a:extLst>
          </p:cNvPr>
          <p:cNvSpPr>
            <a:spLocks noGrp="1"/>
          </p:cNvSpPr>
          <p:nvPr>
            <p:ph type="ctrTitle"/>
          </p:nvPr>
        </p:nvSpPr>
        <p:spPr/>
        <p:txBody>
          <a:bodyPr>
            <a:normAutofit/>
          </a:bodyPr>
          <a:lstStyle/>
          <a:p>
            <a:r>
              <a:rPr lang="fr-FR" sz="4400" dirty="0"/>
              <a:t>Lire le roman d’Apulée comme un édifice littéraire parfaitement cohérent: atelier</a:t>
            </a:r>
          </a:p>
        </p:txBody>
      </p:sp>
      <p:sp>
        <p:nvSpPr>
          <p:cNvPr id="3" name="Sous-titre 2">
            <a:extLst>
              <a:ext uri="{FF2B5EF4-FFF2-40B4-BE49-F238E27FC236}">
                <a16:creationId xmlns:a16="http://schemas.microsoft.com/office/drawing/2014/main" xmlns="" id="{604013F0-96E8-4ADF-8CA9-B3E14C65D31E}"/>
              </a:ext>
            </a:extLst>
          </p:cNvPr>
          <p:cNvSpPr>
            <a:spLocks noGrp="1"/>
          </p:cNvSpPr>
          <p:nvPr>
            <p:ph type="subTitle" idx="1"/>
          </p:nvPr>
        </p:nvSpPr>
        <p:spPr/>
        <p:txBody>
          <a:bodyPr/>
          <a:lstStyle/>
          <a:p>
            <a:r>
              <a:rPr lang="fr-FR" dirty="0"/>
              <a:t>PNF LCA 2021: atelier.</a:t>
            </a:r>
          </a:p>
        </p:txBody>
      </p:sp>
    </p:spTree>
    <p:extLst>
      <p:ext uri="{BB962C8B-B14F-4D97-AF65-F5344CB8AC3E}">
        <p14:creationId xmlns:p14="http://schemas.microsoft.com/office/powerpoint/2010/main" xmlns="" val="3320003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5E3F7DB-305C-40C5-87A4-0C119AF00E6C}"/>
              </a:ext>
            </a:extLst>
          </p:cNvPr>
          <p:cNvSpPr txBox="1"/>
          <p:nvPr/>
        </p:nvSpPr>
        <p:spPr>
          <a:xfrm>
            <a:off x="1743075" y="2604272"/>
            <a:ext cx="10020299" cy="1021883"/>
          </a:xfrm>
          <a:prstGeom prst="rect">
            <a:avLst/>
          </a:prstGeom>
          <a:noFill/>
        </p:spPr>
        <p:txBody>
          <a:bodyPr wrap="square">
            <a:spAutoFit/>
          </a:bodyPr>
          <a:lstStyle/>
          <a:p>
            <a:pPr algn="just" rtl="0">
              <a:lnSpc>
                <a:spcPct val="115000"/>
              </a:lnSpc>
            </a:pPr>
            <a:r>
              <a:rPr lang="fr-FR" sz="1800" dirty="0">
                <a:effectLst/>
                <a:latin typeface="Times New Roman, serif"/>
              </a:rPr>
              <a:t>8, 25: O, toi ! cadavre sourd-muet ! radoteur de crieur ! que la toute puissante déesse Syrienne, mère universelle, que le saint </a:t>
            </a:r>
            <a:r>
              <a:rPr lang="fr-FR" sz="1800" dirty="0" err="1">
                <a:effectLst/>
                <a:latin typeface="Times New Roman, serif"/>
              </a:rPr>
              <a:t>Sabazius</a:t>
            </a:r>
            <a:r>
              <a:rPr lang="fr-FR" sz="1800" dirty="0">
                <a:effectLst/>
                <a:latin typeface="Times New Roman, serif"/>
              </a:rPr>
              <a:t> , que la mère de l'Ida avec son Attis, que Notre-Dame Vénus et son Adonis t'aveuglent ! Ça fait un moment que tu m’asticotes avec tes blagues de bouffon ! </a:t>
            </a:r>
            <a:endParaRPr lang="fr-FR" dirty="0">
              <a:effectLst/>
            </a:endParaRPr>
          </a:p>
        </p:txBody>
      </p:sp>
    </p:spTree>
    <p:extLst>
      <p:ext uri="{BB962C8B-B14F-4D97-AF65-F5344CB8AC3E}">
        <p14:creationId xmlns:p14="http://schemas.microsoft.com/office/powerpoint/2010/main" xmlns="" val="2040399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E60A6B2-BDEB-4B57-AD06-40D4567D31A4}"/>
              </a:ext>
            </a:extLst>
          </p:cNvPr>
          <p:cNvSpPr txBox="1"/>
          <p:nvPr/>
        </p:nvSpPr>
        <p:spPr>
          <a:xfrm>
            <a:off x="2600324" y="700772"/>
            <a:ext cx="8810625" cy="369332"/>
          </a:xfrm>
          <a:prstGeom prst="rect">
            <a:avLst/>
          </a:prstGeom>
          <a:noFill/>
        </p:spPr>
        <p:txBody>
          <a:bodyPr wrap="square">
            <a:spAutoFit/>
          </a:bodyPr>
          <a:lstStyle/>
          <a:p>
            <a:pPr algn="just" rtl="0">
              <a:lnSpc>
                <a:spcPct val="100000"/>
              </a:lnSpc>
            </a:pPr>
            <a:r>
              <a:rPr lang="fr-FR" sz="1800">
                <a:effectLst/>
                <a:latin typeface="Times New Roman, serif"/>
              </a:rPr>
              <a:t>1, 16: Rentré dans ma chambre, je débattis avec moi-même du choix d'une mort improvisée.</a:t>
            </a:r>
            <a:endParaRPr lang="fr-FR" dirty="0">
              <a:effectLst/>
            </a:endParaRPr>
          </a:p>
        </p:txBody>
      </p:sp>
      <p:sp>
        <p:nvSpPr>
          <p:cNvPr id="5" name="ZoneTexte 4">
            <a:extLst>
              <a:ext uri="{FF2B5EF4-FFF2-40B4-BE49-F238E27FC236}">
                <a16:creationId xmlns:a16="http://schemas.microsoft.com/office/drawing/2014/main" xmlns="" id="{19127BD0-E2D0-4930-80A4-09988A9B70FD}"/>
              </a:ext>
            </a:extLst>
          </p:cNvPr>
          <p:cNvSpPr txBox="1"/>
          <p:nvPr/>
        </p:nvSpPr>
        <p:spPr>
          <a:xfrm>
            <a:off x="2600323" y="1310104"/>
            <a:ext cx="8610601" cy="3139321"/>
          </a:xfrm>
          <a:prstGeom prst="rect">
            <a:avLst/>
          </a:prstGeom>
          <a:noFill/>
        </p:spPr>
        <p:txBody>
          <a:bodyPr wrap="square">
            <a:spAutoFit/>
          </a:bodyPr>
          <a:lstStyle/>
          <a:p>
            <a:pPr algn="just" rtl="0">
              <a:lnSpc>
                <a:spcPct val="100000"/>
              </a:lnSpc>
            </a:pPr>
            <a:r>
              <a:rPr lang="fr-FR" sz="1800" dirty="0">
                <a:effectLst/>
                <a:latin typeface="Times New Roman, serif"/>
              </a:rPr>
              <a:t>10, 29: Promis à convoler en noces solennelles et publiquement consommées avec une femme pareille, j'attendais le jour des festivités totalement paniqué et poigné d'angoisse, préférant mille fois me donner la mort volontairement que de me donner en spectacle, souillé par le contact de cette scélérate créature, aggravé de l’infâme ignominie d'une exhibition publique. Malheureusement, privé de mains humaines, privé de doigts, il m'était rigoureusement impossible, avec mes sabots arrondis et infirmes, d’empoigner une épée. En cet extrême malheur, ma seule consolation était d'assister à la naissance du printemps qui parait déjà la nature de petites fleurs en bourgeons et revêtait déjà les prés de pourpre éclatante, m’inspirant le chétif espoir que les roses aussi fussent sorties de terre, brisant leurs corsets d'épines exhalant leur parfum de cinnamome, juste à temps pour me faire redevenir le Lucius d'avant. </a:t>
            </a:r>
            <a:endParaRPr lang="fr-FR" dirty="0">
              <a:effectLst/>
            </a:endParaRPr>
          </a:p>
        </p:txBody>
      </p:sp>
      <p:sp>
        <p:nvSpPr>
          <p:cNvPr id="7" name="ZoneTexte 6">
            <a:extLst>
              <a:ext uri="{FF2B5EF4-FFF2-40B4-BE49-F238E27FC236}">
                <a16:creationId xmlns:a16="http://schemas.microsoft.com/office/drawing/2014/main" xmlns="" id="{3A148CA3-8747-4B9C-B7EF-0898B112B78C}"/>
              </a:ext>
            </a:extLst>
          </p:cNvPr>
          <p:cNvSpPr txBox="1"/>
          <p:nvPr/>
        </p:nvSpPr>
        <p:spPr>
          <a:xfrm>
            <a:off x="2600322" y="4542948"/>
            <a:ext cx="8610601" cy="923330"/>
          </a:xfrm>
          <a:prstGeom prst="rect">
            <a:avLst/>
          </a:prstGeom>
          <a:noFill/>
        </p:spPr>
        <p:txBody>
          <a:bodyPr wrap="square">
            <a:spAutoFit/>
          </a:bodyPr>
          <a:lstStyle/>
          <a:p>
            <a:pPr algn="just" rtl="0">
              <a:lnSpc>
                <a:spcPct val="100000"/>
              </a:lnSpc>
            </a:pPr>
            <a:r>
              <a:rPr lang="fr-FR" sz="1800" dirty="0">
                <a:effectLst/>
                <a:latin typeface="Times New Roman, serif"/>
              </a:rPr>
              <a:t>11, 2: Chasse de moi cette funeste figure de quadrupède, rends-moi au regard des miens, rends-moi mon Lucius d'antan, et si l’inexorable cruauté de quelque divinité offensée s'y oppose, si je n'ai pas licence de vivre, accorde-moi au moins licence de mourir ! </a:t>
            </a:r>
            <a:endParaRPr lang="fr-FR" dirty="0">
              <a:effectLst/>
            </a:endParaRPr>
          </a:p>
        </p:txBody>
      </p:sp>
    </p:spTree>
    <p:extLst>
      <p:ext uri="{BB962C8B-B14F-4D97-AF65-F5344CB8AC3E}">
        <p14:creationId xmlns:p14="http://schemas.microsoft.com/office/powerpoint/2010/main" xmlns="" val="1659437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3C7F1D82-B4D8-41A2-8A91-D18AB764265E}"/>
              </a:ext>
            </a:extLst>
          </p:cNvPr>
          <p:cNvSpPr txBox="1"/>
          <p:nvPr/>
        </p:nvSpPr>
        <p:spPr>
          <a:xfrm>
            <a:off x="2000250" y="669101"/>
            <a:ext cx="9772650" cy="1754326"/>
          </a:xfrm>
          <a:prstGeom prst="rect">
            <a:avLst/>
          </a:prstGeom>
          <a:noFill/>
        </p:spPr>
        <p:txBody>
          <a:bodyPr wrap="square">
            <a:spAutoFit/>
          </a:bodyPr>
          <a:lstStyle/>
          <a:p>
            <a:pPr algn="just" rtl="0">
              <a:lnSpc>
                <a:spcPct val="100000"/>
              </a:lnSpc>
            </a:pPr>
            <a:r>
              <a:rPr lang="fr-FR" sz="1800" dirty="0">
                <a:effectLst/>
                <a:latin typeface="Times New Roman, serif"/>
              </a:rPr>
              <a:t>2, 9: Mais quoi ! il est des chevelures aux couleurs robustes, éclatantes, resplendissantes, soit qu'elles renvoient les rayons du soleil en vifs éclairs ou en reflets apaisés, soit que gracieusement elles chatoient au gré de regards opposés, passant d’un étincellement d'or à un doux clair-obscur de miel, ou d'un bleu noir corbeau à un tendre gorge de pigeon ! Il en est qu’embaument des pulvérisations de parfums d'Arabie, et qui, séparées par les fines dents d'un peigne délicat et rassemblées sur la nuque, s'offrent comme un miroir au regard de l'amant et lui renvoient de lui une image plus belle ! </a:t>
            </a:r>
            <a:endParaRPr lang="fr-FR" dirty="0">
              <a:effectLst/>
            </a:endParaRPr>
          </a:p>
        </p:txBody>
      </p:sp>
      <p:sp>
        <p:nvSpPr>
          <p:cNvPr id="4" name="ZoneTexte 3">
            <a:extLst>
              <a:ext uri="{FF2B5EF4-FFF2-40B4-BE49-F238E27FC236}">
                <a16:creationId xmlns:a16="http://schemas.microsoft.com/office/drawing/2014/main" xmlns="" id="{A1E07538-0ED7-42B7-A12E-F867BD65EEAE}"/>
              </a:ext>
            </a:extLst>
          </p:cNvPr>
          <p:cNvSpPr txBox="1"/>
          <p:nvPr/>
        </p:nvSpPr>
        <p:spPr>
          <a:xfrm>
            <a:off x="2000250" y="3429000"/>
            <a:ext cx="9839325" cy="923330"/>
          </a:xfrm>
          <a:prstGeom prst="rect">
            <a:avLst/>
          </a:prstGeom>
          <a:noFill/>
        </p:spPr>
        <p:txBody>
          <a:bodyPr wrap="square">
            <a:spAutoFit/>
          </a:bodyPr>
          <a:lstStyle/>
          <a:p>
            <a:pPr algn="just" rtl="0">
              <a:lnSpc>
                <a:spcPct val="100000"/>
              </a:lnSpc>
            </a:pPr>
            <a:r>
              <a:rPr lang="fr-FR" sz="1800" dirty="0">
                <a:effectLst/>
                <a:latin typeface="Times New Roman, serif"/>
              </a:rPr>
              <a:t>Dernière phrase : C'est ainsi que m’étant derechef intégralement tondu le crâne, sans que ma calvitie fût voilée ni protégée, mais bien au contraire l'exposant à tous les regards, je vaquais dans la joie aux charges de ce collège très antique et dont la fondation remonte au temps de Sylla. </a:t>
            </a:r>
            <a:endParaRPr lang="fr-FR" dirty="0">
              <a:effectLst/>
            </a:endParaRPr>
          </a:p>
        </p:txBody>
      </p:sp>
    </p:spTree>
    <p:extLst>
      <p:ext uri="{BB962C8B-B14F-4D97-AF65-F5344CB8AC3E}">
        <p14:creationId xmlns:p14="http://schemas.microsoft.com/office/powerpoint/2010/main" xmlns="" val="393533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7530F938-600A-4465-B58F-0A4DC3BDBA3A}"/>
              </a:ext>
            </a:extLst>
          </p:cNvPr>
          <p:cNvSpPr txBox="1"/>
          <p:nvPr/>
        </p:nvSpPr>
        <p:spPr>
          <a:xfrm>
            <a:off x="2224087" y="942945"/>
            <a:ext cx="7743825" cy="3416320"/>
          </a:xfrm>
          <a:prstGeom prst="rect">
            <a:avLst/>
          </a:prstGeom>
          <a:noFill/>
        </p:spPr>
        <p:txBody>
          <a:bodyPr wrap="square">
            <a:spAutoFit/>
          </a:bodyPr>
          <a:lstStyle/>
          <a:p>
            <a:pPr algn="just" rtl="0">
              <a:lnSpc>
                <a:spcPct val="100000"/>
              </a:lnSpc>
            </a:pPr>
            <a:r>
              <a:rPr lang="fr-FR" sz="2400" b="1" dirty="0">
                <a:effectLst/>
                <a:latin typeface="Times New Roman, serif"/>
              </a:rPr>
              <a:t>Atelier, pour vérifier que cela fonctionne : </a:t>
            </a:r>
          </a:p>
          <a:p>
            <a:pPr lvl="1" algn="just"/>
            <a:r>
              <a:rPr lang="fr-FR" sz="2400" b="1" dirty="0">
                <a:effectLst/>
                <a:latin typeface="Times New Roman, serif"/>
              </a:rPr>
              <a:t>3-L’histoire d’une âme/ histoire d’un âne</a:t>
            </a:r>
            <a:endParaRPr lang="fr-FR" sz="2400" dirty="0">
              <a:effectLst/>
            </a:endParaRPr>
          </a:p>
          <a:p>
            <a:pPr lvl="2" algn="just"/>
            <a:r>
              <a:rPr lang="fr-FR" sz="2400" i="1" dirty="0">
                <a:effectLst/>
                <a:latin typeface="Times New Roman, serif"/>
              </a:rPr>
              <a:t>3.1-ô haine de Vénus…</a:t>
            </a:r>
            <a:endParaRPr lang="fr-FR" sz="2400" dirty="0">
              <a:effectLst/>
            </a:endParaRPr>
          </a:p>
          <a:p>
            <a:pPr lvl="2" algn="just"/>
            <a:r>
              <a:rPr lang="fr-FR" sz="2400" i="1" dirty="0">
                <a:effectLst/>
                <a:latin typeface="Times New Roman, serif"/>
              </a:rPr>
              <a:t>3.2-les désirs font désordre</a:t>
            </a:r>
            <a:endParaRPr lang="fr-FR" sz="2400" dirty="0">
              <a:effectLst/>
            </a:endParaRPr>
          </a:p>
          <a:p>
            <a:pPr lvl="2" algn="just"/>
            <a:r>
              <a:rPr lang="fr-FR" sz="2400" dirty="0">
                <a:effectLst/>
                <a:latin typeface="Times New Roman, serif"/>
              </a:rPr>
              <a:t>3.3 </a:t>
            </a:r>
            <a:r>
              <a:rPr lang="fr-FR" sz="2400" i="0" dirty="0">
                <a:effectLst/>
                <a:latin typeface="Times New Roman, serif"/>
              </a:rPr>
              <a:t>Via </a:t>
            </a:r>
            <a:r>
              <a:rPr lang="fr-FR" sz="2400" i="0" dirty="0" err="1">
                <a:effectLst/>
                <a:latin typeface="Times New Roman, serif"/>
              </a:rPr>
              <a:t>crucis</a:t>
            </a:r>
            <a:r>
              <a:rPr lang="fr-FR" sz="2400" i="0" dirty="0">
                <a:effectLst/>
                <a:latin typeface="Times New Roman, serif"/>
              </a:rPr>
              <a:t>, via </a:t>
            </a:r>
            <a:r>
              <a:rPr lang="fr-FR" sz="2400" i="0" dirty="0" err="1">
                <a:effectLst/>
                <a:latin typeface="Times New Roman, serif"/>
              </a:rPr>
              <a:t>lucis</a:t>
            </a:r>
            <a:endParaRPr lang="fr-FR" sz="2400" dirty="0">
              <a:effectLst/>
            </a:endParaRPr>
          </a:p>
          <a:p>
            <a:pPr lvl="3" algn="just"/>
            <a:r>
              <a:rPr lang="fr-FR" sz="2400" b="1" i="1" dirty="0">
                <a:effectLst/>
                <a:latin typeface="Times New Roman, serif"/>
              </a:rPr>
              <a:t>3.3.1 Lucius prédestiné ?</a:t>
            </a:r>
            <a:endParaRPr lang="fr-FR" sz="2400" dirty="0">
              <a:effectLst/>
            </a:endParaRPr>
          </a:p>
          <a:p>
            <a:pPr lvl="3" algn="just"/>
            <a:r>
              <a:rPr lang="fr-FR" sz="2400" b="1" i="1" dirty="0">
                <a:effectLst/>
                <a:latin typeface="Times New Roman, serif"/>
              </a:rPr>
              <a:t>3.3.2 préparations et parodies</a:t>
            </a:r>
            <a:endParaRPr lang="fr-FR" sz="2400" dirty="0">
              <a:effectLst/>
            </a:endParaRPr>
          </a:p>
          <a:p>
            <a:pPr lvl="3" algn="just"/>
            <a:r>
              <a:rPr lang="fr-FR" sz="2400" b="1" i="1" dirty="0">
                <a:effectLst/>
                <a:latin typeface="Times New Roman, serif"/>
              </a:rPr>
              <a:t>3.3.3-renoncer à soi-même ?</a:t>
            </a:r>
            <a:r>
              <a:rPr lang="fr-FR" sz="2400" dirty="0">
                <a:effectLst/>
                <a:latin typeface="Times New Roman, serif"/>
              </a:rPr>
              <a:t> </a:t>
            </a:r>
            <a:endParaRPr lang="fr-FR" sz="2400" dirty="0">
              <a:effectLst/>
            </a:endParaRPr>
          </a:p>
          <a:p>
            <a:pPr algn="just" rtl="0">
              <a:lnSpc>
                <a:spcPct val="100000"/>
              </a:lnSpc>
            </a:pPr>
            <a:endParaRPr lang="fr-FR" sz="2400" dirty="0">
              <a:effectLst/>
            </a:endParaRPr>
          </a:p>
        </p:txBody>
      </p:sp>
    </p:spTree>
    <p:extLst>
      <p:ext uri="{BB962C8B-B14F-4D97-AF65-F5344CB8AC3E}">
        <p14:creationId xmlns:p14="http://schemas.microsoft.com/office/powerpoint/2010/main" xmlns="" val="918465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0EF4A7A9-D911-4E7E-B4B8-A0802CDB8F07}"/>
              </a:ext>
            </a:extLst>
          </p:cNvPr>
          <p:cNvSpPr txBox="1"/>
          <p:nvPr/>
        </p:nvSpPr>
        <p:spPr>
          <a:xfrm>
            <a:off x="1981200" y="680948"/>
            <a:ext cx="9677400" cy="923330"/>
          </a:xfrm>
          <a:prstGeom prst="rect">
            <a:avLst/>
          </a:prstGeom>
          <a:noFill/>
        </p:spPr>
        <p:txBody>
          <a:bodyPr wrap="square">
            <a:spAutoFit/>
          </a:bodyPr>
          <a:lstStyle/>
          <a:p>
            <a:pPr algn="just" rtl="0">
              <a:lnSpc>
                <a:spcPct val="100000"/>
              </a:lnSpc>
            </a:pPr>
            <a:r>
              <a:rPr lang="fr-FR" sz="1800">
                <a:effectLst/>
                <a:latin typeface="Times New Roman, serif"/>
              </a:rPr>
              <a:t>2, 5: Par cette déesse [Diane], mon cher Lucius, je t'aime tendrement, je voudrais te protéger de tous les dangers, et je suis horriblement inquiète pour toi. Méfie-toi de cette Pamphilè qui est marié avec ce Milon chez qui tu m'as dit que tu habites.</a:t>
            </a:r>
            <a:endParaRPr lang="fr-FR" dirty="0">
              <a:effectLst/>
            </a:endParaRPr>
          </a:p>
        </p:txBody>
      </p:sp>
      <p:sp>
        <p:nvSpPr>
          <p:cNvPr id="5" name="ZoneTexte 4">
            <a:extLst>
              <a:ext uri="{FF2B5EF4-FFF2-40B4-BE49-F238E27FC236}">
                <a16:creationId xmlns:a16="http://schemas.microsoft.com/office/drawing/2014/main" xmlns="" id="{3B10EC37-9911-4E37-90A7-D1CA4A1A7900}"/>
              </a:ext>
            </a:extLst>
          </p:cNvPr>
          <p:cNvSpPr txBox="1"/>
          <p:nvPr/>
        </p:nvSpPr>
        <p:spPr>
          <a:xfrm>
            <a:off x="1981200" y="1833473"/>
            <a:ext cx="9753600" cy="923330"/>
          </a:xfrm>
          <a:prstGeom prst="rect">
            <a:avLst/>
          </a:prstGeom>
          <a:noFill/>
        </p:spPr>
        <p:txBody>
          <a:bodyPr wrap="square">
            <a:spAutoFit/>
          </a:bodyPr>
          <a:lstStyle/>
          <a:p>
            <a:pPr algn="just" rtl="0">
              <a:lnSpc>
                <a:spcPct val="100000"/>
              </a:lnSpc>
            </a:pPr>
            <a:r>
              <a:rPr lang="fr-FR" sz="1800" dirty="0">
                <a:effectLst/>
                <a:latin typeface="Times New Roman, serif"/>
              </a:rPr>
              <a:t>2, 17: Elle laissait aller sa chevelure, et m'apparaissait pour mon plus joyeux plaisir, aussi ravissante qu’une Vénus réincarnée sortant du flot marin, le rose de sa paume ombrant à-demi le blanc lisse de sa féminité dans un geste plus érotique que pudique. </a:t>
            </a:r>
            <a:endParaRPr lang="fr-FR" dirty="0">
              <a:effectLst/>
            </a:endParaRPr>
          </a:p>
        </p:txBody>
      </p:sp>
      <p:sp>
        <p:nvSpPr>
          <p:cNvPr id="6" name="Flèche : bas 5">
            <a:extLst>
              <a:ext uri="{FF2B5EF4-FFF2-40B4-BE49-F238E27FC236}">
                <a16:creationId xmlns:a16="http://schemas.microsoft.com/office/drawing/2014/main" xmlns="" id="{067A63D9-E520-4A2C-AF99-D865A3121EC2}"/>
              </a:ext>
            </a:extLst>
          </p:cNvPr>
          <p:cNvSpPr/>
          <p:nvPr/>
        </p:nvSpPr>
        <p:spPr>
          <a:xfrm>
            <a:off x="923925" y="2114550"/>
            <a:ext cx="609600" cy="3238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xmlns="" id="{7181F168-35EC-4082-BCAF-81A74381CCA0}"/>
              </a:ext>
            </a:extLst>
          </p:cNvPr>
          <p:cNvSpPr txBox="1"/>
          <p:nvPr/>
        </p:nvSpPr>
        <p:spPr>
          <a:xfrm>
            <a:off x="2019300" y="4101198"/>
            <a:ext cx="9715500" cy="2031325"/>
          </a:xfrm>
          <a:prstGeom prst="rect">
            <a:avLst/>
          </a:prstGeom>
          <a:noFill/>
        </p:spPr>
        <p:txBody>
          <a:bodyPr wrap="square">
            <a:spAutoFit/>
          </a:bodyPr>
          <a:lstStyle/>
          <a:p>
            <a:pPr algn="just" rtl="0">
              <a:lnSpc>
                <a:spcPct val="100000"/>
              </a:lnSpc>
            </a:pPr>
            <a:r>
              <a:rPr lang="fr-FR" sz="1800" dirty="0">
                <a:effectLst/>
                <a:latin typeface="Times New Roman, serif"/>
              </a:rPr>
              <a:t>11, 2: Reine du ciel, qui que tu sois, ou bien Cérès, mère nourricière des moissons, qui, joyeuse d'avoir retrouvé ta fille, abolissant l'antique et sauvages cueillette du gland, enseignas de plus douces nourritures et honores aujourd'hui les sillons d'Eleusis, ou bien la céleste Vénus qui au premier matin du monde associas la diversité des sexes, engendras l'amour, propageas l'espèce humaine en une éternelle refloraison, es aujourd'hui célébrée au sanctuaire de Paphos qu’entourent les flots, ou bien encore la sœur de Phébus, dont les remèdes apaisants stimulent le travail des femmes en gésine, qui tira tant de peuples du ventre maternel, et qu'on vénère aujourd'hui au très illustre temple d’Ephèse.</a:t>
            </a:r>
            <a:r>
              <a:rPr lang="fr-FR" dirty="0">
                <a:effectLst/>
              </a:rPr>
              <a:t> </a:t>
            </a:r>
          </a:p>
        </p:txBody>
      </p:sp>
    </p:spTree>
    <p:extLst>
      <p:ext uri="{BB962C8B-B14F-4D97-AF65-F5344CB8AC3E}">
        <p14:creationId xmlns:p14="http://schemas.microsoft.com/office/powerpoint/2010/main" xmlns="" val="332788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CD028F8F-7D49-4807-8C1D-86BF4DBC2699}"/>
              </a:ext>
            </a:extLst>
          </p:cNvPr>
          <p:cNvSpPr txBox="1"/>
          <p:nvPr/>
        </p:nvSpPr>
        <p:spPr>
          <a:xfrm>
            <a:off x="1714500" y="753517"/>
            <a:ext cx="9944100" cy="2893100"/>
          </a:xfrm>
          <a:prstGeom prst="rect">
            <a:avLst/>
          </a:prstGeom>
          <a:noFill/>
        </p:spPr>
        <p:txBody>
          <a:bodyPr wrap="square">
            <a:spAutoFit/>
          </a:bodyPr>
          <a:lstStyle/>
          <a:p>
            <a:pPr algn="just" rtl="0">
              <a:lnSpc>
                <a:spcPct val="100000"/>
              </a:lnSpc>
            </a:pPr>
            <a:r>
              <a:rPr lang="fr-FR" sz="1400" dirty="0">
                <a:effectLst/>
                <a:latin typeface="Times New Roman, serif"/>
              </a:rPr>
              <a:t>10, 31-32: Après ces deux-là une troisième fit son entrée, qui tranchait par son charme souverain et la grâce divine de son teint, vrai portrait de Vénus, mais Vénus telle que encore vierge, exposant sa beauté parfaite, le corps nu et sans voile, sauf un mince cache-sexe de soie obombrant son pubis, qu’un vent indiscret amoureux, tantôt gonflait légèrement pour qu'il s'écarte et laisse voir son duvet de jouvencelle, tantôt comprimait avec force pour que étroitement plaqué il souligne élégamment ses formes voluptueusement galbées, et la déesse apparaissait comme un contraste où s'opposaient deux couleurs, la blancheur éclatante de son corps de fille du ciel, et le bleu d'azur du tissu qui la voilait, jaillie de la mer... Et voici que Vénus, fort applaudie des gradins, souriant doucement, s'arrêta, charmante, tout au milieu de la scène, avec un peuple de bambins rieurs répandu autour d'elle, angelots potelés à peau couleur de lait qu'on eût cru de vrais Cupidons envolés à l'instant du ciel ou de la terre, tant leurs petites ailes, leurs fléchettes et toute leur parure était assortie au rôle, et qui éclairent la marche de leur maîtresse, comme si elle se fût rendu à un festin nuptial, …Vénus, d’un pas lentement hésitant, se mit à nonchalamment danser, par ondulations souples des reins, par d'insensibles mouvements de tête, réglant son jeu délié sur la molle mélopée des flûtes, et elle lançait tour à tour de langoureux regard et d'acides et pénétrants coups de prunelle, et par moments toute sa danse était dans ses yeux…et dès lors, de tout cœur, le jeune phrygien remit à la fille la pomme d'or qu'il tenait dans sa main pour désigner la gagnante. </a:t>
            </a:r>
            <a:endParaRPr lang="fr-FR" sz="1400" dirty="0">
              <a:effectLst/>
            </a:endParaRPr>
          </a:p>
        </p:txBody>
      </p:sp>
      <p:sp>
        <p:nvSpPr>
          <p:cNvPr id="5" name="ZoneTexte 4">
            <a:extLst>
              <a:ext uri="{FF2B5EF4-FFF2-40B4-BE49-F238E27FC236}">
                <a16:creationId xmlns:a16="http://schemas.microsoft.com/office/drawing/2014/main" xmlns="" id="{FBAF8775-5B4C-486C-AD40-3F848561275B}"/>
              </a:ext>
            </a:extLst>
          </p:cNvPr>
          <p:cNvSpPr txBox="1"/>
          <p:nvPr/>
        </p:nvSpPr>
        <p:spPr>
          <a:xfrm>
            <a:off x="1714500" y="5365819"/>
            <a:ext cx="9944100" cy="738664"/>
          </a:xfrm>
          <a:prstGeom prst="rect">
            <a:avLst/>
          </a:prstGeom>
          <a:noFill/>
        </p:spPr>
        <p:txBody>
          <a:bodyPr wrap="square">
            <a:spAutoFit/>
          </a:bodyPr>
          <a:lstStyle/>
          <a:p>
            <a:pPr algn="just" rtl="0">
              <a:lnSpc>
                <a:spcPct val="100000"/>
              </a:lnSpc>
            </a:pPr>
            <a:r>
              <a:rPr lang="fr-FR" sz="1400" dirty="0">
                <a:effectLst/>
                <a:latin typeface="Times New Roman, serif"/>
              </a:rPr>
              <a:t>4, 34: Lorsque les nations et les peuples me célébraient tout comme une déesse, me proclamaient d'une seule voix la nouvelle Vénus, c'est alors qu'il fallait s'affliger, qu'il fallait sangloter, qu'il fallait me pleurer comme déjà trépassée ! Je le sens, je le vois, c'est de ce nom de Vénus que je meurs ! </a:t>
            </a:r>
            <a:endParaRPr lang="fr-FR" sz="1400" dirty="0">
              <a:effectLst/>
            </a:endParaRPr>
          </a:p>
        </p:txBody>
      </p:sp>
      <p:sp>
        <p:nvSpPr>
          <p:cNvPr id="7" name="ZoneTexte 6">
            <a:extLst>
              <a:ext uri="{FF2B5EF4-FFF2-40B4-BE49-F238E27FC236}">
                <a16:creationId xmlns:a16="http://schemas.microsoft.com/office/drawing/2014/main" xmlns="" id="{7E7BAF98-749C-47AB-B8DF-CAFFF666BBEA}"/>
              </a:ext>
            </a:extLst>
          </p:cNvPr>
          <p:cNvSpPr txBox="1"/>
          <p:nvPr/>
        </p:nvSpPr>
        <p:spPr>
          <a:xfrm>
            <a:off x="1714500" y="3684717"/>
            <a:ext cx="9858375" cy="1600438"/>
          </a:xfrm>
          <a:prstGeom prst="rect">
            <a:avLst/>
          </a:prstGeom>
          <a:noFill/>
        </p:spPr>
        <p:txBody>
          <a:bodyPr wrap="square">
            <a:spAutoFit/>
          </a:bodyPr>
          <a:lstStyle/>
          <a:p>
            <a:pPr algn="just" rtl="0"/>
            <a:r>
              <a:rPr lang="fr-FR" sz="1400" dirty="0">
                <a:effectLst/>
                <a:latin typeface="Times New Roman, serif"/>
              </a:rPr>
              <a:t>4, 29-30: Cette impertinente greffe des honneurs célestes sur un culte rendu à une mortelle enflamma violemment les esprits de la vraie Vénus. Furieuse, hors d’elle, secouant la tête, grommelant in petto, elle se tint ce discours : Moi, Vénus, antique aïeule de la nature, origine et principe des éléments, nourricière de l'univers, on m'obligerait à faire pot commun avec une mortelle des honneurs dus à ma majesté ? Mon nom célébré au ciel serait profané par la souillure de la terre ? quand on m'offrira des expiations je ne saurai bientôt pas si c'est à moi ou à ma doublure et je devrai supporter qu'une future morte promène mon portrait partout ? en vain Pâris, par une juste sentence approuvée du grand Jupiter, m’aura préférée, pour ma grâce unique, à de si hautes déesses ? Ah mais ! Cette n'importe quoi ne va pas s'amuser longtemps à usurper ma dignité ! je m'en vais la faire se repentir de m’avoir volé ma beauté ! </a:t>
            </a:r>
            <a:endParaRPr lang="fr-FR" sz="1400" dirty="0">
              <a:effectLst/>
            </a:endParaRPr>
          </a:p>
        </p:txBody>
      </p:sp>
    </p:spTree>
    <p:extLst>
      <p:ext uri="{BB962C8B-B14F-4D97-AF65-F5344CB8AC3E}">
        <p14:creationId xmlns:p14="http://schemas.microsoft.com/office/powerpoint/2010/main" xmlns="" val="1512978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A40674CF-1940-4EE1-9AF5-C8A344D23CFC}"/>
              </a:ext>
            </a:extLst>
          </p:cNvPr>
          <p:cNvSpPr txBox="1"/>
          <p:nvPr/>
        </p:nvSpPr>
        <p:spPr>
          <a:xfrm>
            <a:off x="1847850" y="343197"/>
            <a:ext cx="9353550" cy="1200329"/>
          </a:xfrm>
          <a:prstGeom prst="rect">
            <a:avLst/>
          </a:prstGeom>
          <a:noFill/>
        </p:spPr>
        <p:txBody>
          <a:bodyPr wrap="square">
            <a:spAutoFit/>
          </a:bodyPr>
          <a:lstStyle/>
          <a:p>
            <a:pPr algn="just"/>
            <a:r>
              <a:rPr lang="fr-FR" sz="1800" dirty="0">
                <a:effectLst/>
                <a:latin typeface="Times New Roman, serif"/>
              </a:rPr>
              <a:t>1,7: Quelle misère ! c'est en voulant aller plus vite prendre mon plaisir un spectacle de gladiateurs à la mode que je me suis précipité dans cette disgrâce !... À peine couché, d'un coup, d'un pauvre unique et petit coup, me voilà embourbé dans un collage infect. Même les guenilles que mes brigands philanthropes m'avaient laissé comme cache-misère j'ai dû lui en faire cadeau.  </a:t>
            </a:r>
            <a:endParaRPr lang="fr-FR" dirty="0">
              <a:effectLst/>
            </a:endParaRPr>
          </a:p>
        </p:txBody>
      </p:sp>
      <p:sp>
        <p:nvSpPr>
          <p:cNvPr id="5" name="ZoneTexte 4">
            <a:extLst>
              <a:ext uri="{FF2B5EF4-FFF2-40B4-BE49-F238E27FC236}">
                <a16:creationId xmlns:a16="http://schemas.microsoft.com/office/drawing/2014/main" xmlns="" id="{187ACD59-D3D5-4223-8B49-516A17043ADD}"/>
              </a:ext>
            </a:extLst>
          </p:cNvPr>
          <p:cNvSpPr txBox="1"/>
          <p:nvPr/>
        </p:nvSpPr>
        <p:spPr>
          <a:xfrm>
            <a:off x="1847850" y="1543526"/>
            <a:ext cx="9353550" cy="646331"/>
          </a:xfrm>
          <a:prstGeom prst="rect">
            <a:avLst/>
          </a:prstGeom>
          <a:noFill/>
        </p:spPr>
        <p:txBody>
          <a:bodyPr wrap="square">
            <a:spAutoFit/>
          </a:bodyPr>
          <a:lstStyle/>
          <a:p>
            <a:pPr algn="just" rtl="0">
              <a:lnSpc>
                <a:spcPct val="100000"/>
              </a:lnSpc>
            </a:pPr>
            <a:r>
              <a:rPr lang="fr-FR" sz="1800" dirty="0">
                <a:effectLst/>
                <a:latin typeface="Times New Roman, serif"/>
              </a:rPr>
              <a:t>1,8: Moi : tu aurais mérité encore bien pire, pire que le pire du pire si ça existait, pour avoir abandonné tes Lares et tes enfants et être resté forniquer dans une vieille peau flappie !</a:t>
            </a:r>
            <a:endParaRPr lang="fr-FR" dirty="0">
              <a:effectLst/>
            </a:endParaRPr>
          </a:p>
        </p:txBody>
      </p:sp>
      <p:sp>
        <p:nvSpPr>
          <p:cNvPr id="7" name="ZoneTexte 6">
            <a:extLst>
              <a:ext uri="{FF2B5EF4-FFF2-40B4-BE49-F238E27FC236}">
                <a16:creationId xmlns:a16="http://schemas.microsoft.com/office/drawing/2014/main" xmlns="" id="{20868DAA-10C8-46FC-8C67-411253A556AF}"/>
              </a:ext>
            </a:extLst>
          </p:cNvPr>
          <p:cNvSpPr txBox="1"/>
          <p:nvPr/>
        </p:nvSpPr>
        <p:spPr>
          <a:xfrm>
            <a:off x="1847850" y="2245935"/>
            <a:ext cx="9353549" cy="4524315"/>
          </a:xfrm>
          <a:prstGeom prst="rect">
            <a:avLst/>
          </a:prstGeom>
          <a:noFill/>
        </p:spPr>
        <p:txBody>
          <a:bodyPr wrap="square">
            <a:spAutoFit/>
          </a:bodyPr>
          <a:lstStyle/>
          <a:p>
            <a:pPr algn="just" rtl="0">
              <a:lnSpc>
                <a:spcPct val="100000"/>
              </a:lnSpc>
            </a:pPr>
            <a:r>
              <a:rPr lang="fr-FR" dirty="0">
                <a:effectLst/>
                <a:latin typeface="Times New Roman, serif"/>
              </a:rPr>
              <a:t>11, 15: Après avoir essuyé tant d'épreuves de toutes sortes, ballotté par les rudes bourrasques et les redoutables ouragans de la Fortune, te voilà enfin rendu, Lucius, au havre du Repos et à l’autel de la Miséricorde. Ni ta naissance, ni ton rang, ni même ta brillante culture ne t'ont servi de rien, mais asservi aux penchants de ta verte jeunesse tu t'es laissé glisser à de serviles amour où ta malencontreuse curiosité a trouvé sa funeste récompense. Mais, malgré qu'elle en eût, la Fortune aveugle, tandis qu'elle t'accablait des plus effroyables supplices, t'a conduit, par l’imprévoyance de sa malice, à cette religieuse béatitude. Qu’elle s’en aille désormais déchaîner sa fureur et chercher matière à sa cruauté chez d'autres ! Car pour ceux dont notre déesse en majesté a revendiqué les vies comme ses esclaves voués, les méfaits du sort n’ont point cours. Que servirent brigands, bêtes féroces, esclavage, sentiers abrupts, allers, retours, crainte quotidienne de la mort, que servirent-ils donc à cette Fortune impie ? Tu es désormais recueilli en tutelle par une fortune clairvoyante, elle, et qui illumine même le reste des dieux de sa splendeur éblouissante. Revêts donc désormais un visage joyeux, assorti à l'éclatante blancheur de la tenue que tu portes, joins-toi à la marche et aux ovations des processionnaires de la déesse libératrice ! qu'ils voient les impies, qu'ils voient et reconnaissent leur erreur ! et voilà ! délivré de ses tourments d'hier par la providence d’Isis la Grande, Lucius, dans la joie, triomphe de sa fortune…! </a:t>
            </a:r>
            <a:endParaRPr lang="fr-FR" dirty="0">
              <a:effectLst/>
            </a:endParaRPr>
          </a:p>
        </p:txBody>
      </p:sp>
      <p:sp>
        <p:nvSpPr>
          <p:cNvPr id="8" name="Flèche : bas 7">
            <a:extLst>
              <a:ext uri="{FF2B5EF4-FFF2-40B4-BE49-F238E27FC236}">
                <a16:creationId xmlns:a16="http://schemas.microsoft.com/office/drawing/2014/main" xmlns="" id="{37B7ECEE-C5C1-4F93-8BBC-FD483BA55077}"/>
              </a:ext>
            </a:extLst>
          </p:cNvPr>
          <p:cNvSpPr/>
          <p:nvPr/>
        </p:nvSpPr>
        <p:spPr>
          <a:xfrm>
            <a:off x="876300" y="1990725"/>
            <a:ext cx="542925" cy="2324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50166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93DC461-D7C4-401E-98FE-838E7A7346B7}"/>
              </a:ext>
            </a:extLst>
          </p:cNvPr>
          <p:cNvSpPr txBox="1"/>
          <p:nvPr/>
        </p:nvSpPr>
        <p:spPr>
          <a:xfrm>
            <a:off x="2066925" y="1152822"/>
            <a:ext cx="9801224" cy="646331"/>
          </a:xfrm>
          <a:prstGeom prst="rect">
            <a:avLst/>
          </a:prstGeom>
          <a:noFill/>
        </p:spPr>
        <p:txBody>
          <a:bodyPr wrap="square">
            <a:spAutoFit/>
          </a:bodyPr>
          <a:lstStyle/>
          <a:p>
            <a:pPr algn="just" rtl="0">
              <a:lnSpc>
                <a:spcPct val="100000"/>
              </a:lnSpc>
            </a:pPr>
            <a:r>
              <a:rPr lang="fr-FR" sz="1800" dirty="0">
                <a:effectLst/>
                <a:latin typeface="Times New Roman, serif"/>
              </a:rPr>
              <a:t>5, 30 (Vénus): M'adresser à mon ennemie la Sobriété, que poussé par lui à la luxure j'ai offensée si souvent ? Mais l'idée me hérisse de causer avec cette femelle répugnante et niaise ! </a:t>
            </a:r>
            <a:endParaRPr lang="fr-FR" dirty="0">
              <a:effectLst/>
            </a:endParaRPr>
          </a:p>
        </p:txBody>
      </p:sp>
      <p:sp>
        <p:nvSpPr>
          <p:cNvPr id="5" name="ZoneTexte 4">
            <a:extLst>
              <a:ext uri="{FF2B5EF4-FFF2-40B4-BE49-F238E27FC236}">
                <a16:creationId xmlns:a16="http://schemas.microsoft.com/office/drawing/2014/main" xmlns="" id="{E8BF5D5A-8823-496D-A376-99231EEAEFD4}"/>
              </a:ext>
            </a:extLst>
          </p:cNvPr>
          <p:cNvSpPr txBox="1"/>
          <p:nvPr/>
        </p:nvSpPr>
        <p:spPr>
          <a:xfrm>
            <a:off x="2014536" y="3429000"/>
            <a:ext cx="9801225" cy="2585323"/>
          </a:xfrm>
          <a:prstGeom prst="rect">
            <a:avLst/>
          </a:prstGeom>
          <a:noFill/>
        </p:spPr>
        <p:txBody>
          <a:bodyPr wrap="square">
            <a:spAutoFit/>
          </a:bodyPr>
          <a:lstStyle/>
          <a:p>
            <a:pPr algn="just" rtl="0">
              <a:lnSpc>
                <a:spcPct val="100000"/>
              </a:lnSpc>
            </a:pPr>
            <a:r>
              <a:rPr lang="fr-FR" sz="1800" dirty="0">
                <a:effectLst/>
                <a:latin typeface="Times New Roman, serif"/>
              </a:rPr>
              <a:t>7, 2: Pendant son compte-rendu, me rappelant et comparant à mes présentes tribulations de malheureux baudet l'ancienne condition de ce fortuné Lucius, je gémissais du tréfonds de mes moelles, pénétré de cette évidence que ce n'était pas sans raison que les vieux sages d'antiques doctrine figurèrent la Fortune sous les traits d'une aveugle et la proclamèrent dépourvue d'yeux, elle qui toujours dispense ses faveurs aux méchants et aux indignes et jamais ne distingue aucun des mortels à juste raison, mais tout à l'inverse fraye de préférence avec ceux qu'elle devrait fuir bien loin si elle le pouvait voir, outre, indignité suprême et comme superlative, qu'elle distribue les réputations à l'aveuglette ou plutôt à contresens, en sorte qu'une crapule soit louangée du beau titre d'homme de bien, et au rebours un parangon de vertu flétri telle la pire des canailles. </a:t>
            </a:r>
            <a:endParaRPr lang="fr-FR" dirty="0">
              <a:effectLst/>
            </a:endParaRPr>
          </a:p>
        </p:txBody>
      </p:sp>
      <p:sp>
        <p:nvSpPr>
          <p:cNvPr id="7" name="ZoneTexte 6">
            <a:extLst>
              <a:ext uri="{FF2B5EF4-FFF2-40B4-BE49-F238E27FC236}">
                <a16:creationId xmlns:a16="http://schemas.microsoft.com/office/drawing/2014/main" xmlns="" id="{AA76A230-CB88-4E4B-BDC4-5537E108950A}"/>
              </a:ext>
            </a:extLst>
          </p:cNvPr>
          <p:cNvSpPr txBox="1"/>
          <p:nvPr/>
        </p:nvSpPr>
        <p:spPr>
          <a:xfrm>
            <a:off x="2066925" y="2348761"/>
            <a:ext cx="9696449" cy="369332"/>
          </a:xfrm>
          <a:prstGeom prst="rect">
            <a:avLst/>
          </a:prstGeom>
          <a:noFill/>
        </p:spPr>
        <p:txBody>
          <a:bodyPr wrap="square">
            <a:spAutoFit/>
          </a:bodyPr>
          <a:lstStyle/>
          <a:p>
            <a:pPr algn="just" rtl="0">
              <a:lnSpc>
                <a:spcPct val="100000"/>
              </a:lnSpc>
            </a:pPr>
            <a:r>
              <a:rPr lang="fr-FR" sz="1800" dirty="0">
                <a:effectLst/>
                <a:latin typeface="Times New Roman, serif"/>
              </a:rPr>
              <a:t>5, 5: Psyché, ma bien douce et chère épouse, la très cruelle Fortune te menace d'un danger mortel.</a:t>
            </a:r>
            <a:endParaRPr lang="fr-FR" dirty="0">
              <a:effectLst/>
            </a:endParaRPr>
          </a:p>
        </p:txBody>
      </p:sp>
    </p:spTree>
    <p:extLst>
      <p:ext uri="{BB962C8B-B14F-4D97-AF65-F5344CB8AC3E}">
        <p14:creationId xmlns:p14="http://schemas.microsoft.com/office/powerpoint/2010/main" xmlns="" val="102360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F686F125-2A48-4B75-AD30-361703185D80}"/>
              </a:ext>
            </a:extLst>
          </p:cNvPr>
          <p:cNvSpPr txBox="1"/>
          <p:nvPr/>
        </p:nvSpPr>
        <p:spPr>
          <a:xfrm>
            <a:off x="2409825" y="738098"/>
            <a:ext cx="8972550" cy="923330"/>
          </a:xfrm>
          <a:prstGeom prst="rect">
            <a:avLst/>
          </a:prstGeom>
          <a:noFill/>
        </p:spPr>
        <p:txBody>
          <a:bodyPr wrap="square">
            <a:spAutoFit/>
          </a:bodyPr>
          <a:lstStyle/>
          <a:p>
            <a:pPr algn="just" rtl="0">
              <a:lnSpc>
                <a:spcPct val="100000"/>
              </a:lnSpc>
            </a:pPr>
            <a:r>
              <a:rPr lang="fr-FR" sz="1800">
                <a:effectLst/>
                <a:latin typeface="Times New Roman, serif"/>
              </a:rPr>
              <a:t>3, 15: Mais je suis rassuré par ta personne et ta science, est assurée de surcroît que la haute noblesse de tes origines, l'élévation de ton esprit et ton initiation à plusieurs mystères t’ont appris la foi sacrée due au secret</a:t>
            </a:r>
            <a:endParaRPr lang="fr-FR" dirty="0">
              <a:effectLst/>
            </a:endParaRPr>
          </a:p>
        </p:txBody>
      </p:sp>
      <p:sp>
        <p:nvSpPr>
          <p:cNvPr id="5" name="ZoneTexte 4">
            <a:extLst>
              <a:ext uri="{FF2B5EF4-FFF2-40B4-BE49-F238E27FC236}">
                <a16:creationId xmlns:a16="http://schemas.microsoft.com/office/drawing/2014/main" xmlns="" id="{8BD3C967-1CAB-45C4-A133-72FE3FEDCA0F}"/>
              </a:ext>
            </a:extLst>
          </p:cNvPr>
          <p:cNvSpPr txBox="1"/>
          <p:nvPr/>
        </p:nvSpPr>
        <p:spPr>
          <a:xfrm>
            <a:off x="2409824" y="2228880"/>
            <a:ext cx="9058275" cy="3139321"/>
          </a:xfrm>
          <a:prstGeom prst="rect">
            <a:avLst/>
          </a:prstGeom>
          <a:noFill/>
        </p:spPr>
        <p:txBody>
          <a:bodyPr wrap="square">
            <a:spAutoFit/>
          </a:bodyPr>
          <a:lstStyle/>
          <a:p>
            <a:pPr algn="just" rtl="0">
              <a:lnSpc>
                <a:spcPct val="100000"/>
              </a:lnSpc>
            </a:pPr>
            <a:r>
              <a:rPr lang="fr-FR" sz="1800" dirty="0">
                <a:effectLst/>
                <a:latin typeface="Times New Roman, serif"/>
              </a:rPr>
              <a:t>11, 23: On éloigna alors au large tous les profanes, et moi, drapé d'une pièce de lin jamais portée, le prêtre me prit par la main et m'emmena dans la partie la plus secrète du sanctuaire. Lecteur avide de connaissances, tu t’enquerras peut-être, passablement intrigué, de ce qui fut dit et fait ensuite. Je te le dirais s'il était permis de le dire, tu le saurais s'il était permis de l’ouïr. Mais une curiosité téméraire serait également à charge aux oreilles et à la langue. Écoute donc, écoute et crois, tout est vrai : j'ai accédé aux confins du trépas, et, transporté à travers les quatre éléments, suis revenu du seuil de Proserpine. A minuit j'ai vu le soleil darder d'éblouissants rayons de lumière. Face-à-face j'ai abordé les dieux d'</a:t>
            </a:r>
            <a:r>
              <a:rPr lang="fr-FR" sz="1800" dirty="0" err="1">
                <a:effectLst/>
                <a:latin typeface="Times New Roman, serif"/>
              </a:rPr>
              <a:t>En-bas</a:t>
            </a:r>
            <a:r>
              <a:rPr lang="fr-FR" sz="1800" dirty="0">
                <a:effectLst/>
                <a:latin typeface="Times New Roman, serif"/>
              </a:rPr>
              <a:t> et les dieux d'En-haut et les ai adorés de tout près. Voilà, je te l'ai dit, et quoique ayant entendu, tu resteras condamné à ignorer. Je vais maintenant me borner à te rapporter ce qui peut sans encourir l'expiation être exposé à la curiosité des profanes. </a:t>
            </a:r>
            <a:endParaRPr lang="fr-FR" dirty="0">
              <a:effectLst/>
            </a:endParaRPr>
          </a:p>
        </p:txBody>
      </p:sp>
    </p:spTree>
    <p:extLst>
      <p:ext uri="{BB962C8B-B14F-4D97-AF65-F5344CB8AC3E}">
        <p14:creationId xmlns:p14="http://schemas.microsoft.com/office/powerpoint/2010/main" xmlns="" val="309996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7DF27FBE-2E4E-4E2E-8898-EC0AD79E2A5B}"/>
              </a:ext>
            </a:extLst>
          </p:cNvPr>
          <p:cNvSpPr txBox="1"/>
          <p:nvPr/>
        </p:nvSpPr>
        <p:spPr>
          <a:xfrm>
            <a:off x="2733675" y="791646"/>
            <a:ext cx="6096000" cy="369332"/>
          </a:xfrm>
          <a:prstGeom prst="rect">
            <a:avLst/>
          </a:prstGeom>
          <a:noFill/>
        </p:spPr>
        <p:txBody>
          <a:bodyPr wrap="square">
            <a:spAutoFit/>
          </a:bodyPr>
          <a:lstStyle/>
          <a:p>
            <a:pPr algn="just" rtl="0">
              <a:lnSpc>
                <a:spcPct val="100000"/>
              </a:lnSpc>
            </a:pPr>
            <a:r>
              <a:rPr lang="fr-FR" sz="1800" dirty="0">
                <a:effectLst/>
                <a:latin typeface="Times New Roman, serif"/>
              </a:rPr>
              <a:t>1, 2 monté sur un cheval blanc du pays.</a:t>
            </a:r>
            <a:endParaRPr lang="fr-FR" dirty="0">
              <a:effectLst/>
            </a:endParaRPr>
          </a:p>
        </p:txBody>
      </p:sp>
      <p:sp>
        <p:nvSpPr>
          <p:cNvPr id="7" name="ZoneTexte 6">
            <a:extLst>
              <a:ext uri="{FF2B5EF4-FFF2-40B4-BE49-F238E27FC236}">
                <a16:creationId xmlns:a16="http://schemas.microsoft.com/office/drawing/2014/main" xmlns="" id="{8780784F-920B-4DD4-B1F0-B7956B6CE299}"/>
              </a:ext>
            </a:extLst>
          </p:cNvPr>
          <p:cNvSpPr txBox="1"/>
          <p:nvPr/>
        </p:nvSpPr>
        <p:spPr>
          <a:xfrm>
            <a:off x="1562100" y="1265040"/>
            <a:ext cx="9848850" cy="2308324"/>
          </a:xfrm>
          <a:prstGeom prst="rect">
            <a:avLst/>
          </a:prstGeom>
          <a:noFill/>
        </p:spPr>
        <p:txBody>
          <a:bodyPr wrap="square">
            <a:spAutoFit/>
          </a:bodyPr>
          <a:lstStyle/>
          <a:p>
            <a:pPr algn="just" rtl="0">
              <a:lnSpc>
                <a:spcPct val="100000"/>
              </a:lnSpc>
            </a:pPr>
            <a:r>
              <a:rPr lang="fr-FR" sz="1800" i="0" dirty="0">
                <a:effectLst/>
                <a:latin typeface="Times New Roman, serif"/>
              </a:rPr>
              <a:t>11, 20: Une nuit, j’eus la vision du Grand-Prêtre me présentant sa poche remplie et répondant à mes demandes d'explications que c'était des bénéfices qu'on m'envoyait de Thessalie, d'où venait aussi d'arriver un esclave à moi nommé Candide… me revinrent d’</a:t>
            </a:r>
            <a:r>
              <a:rPr lang="fr-FR" sz="1800" i="0" dirty="0" err="1">
                <a:effectLst/>
                <a:latin typeface="Times New Roman, serif"/>
              </a:rPr>
              <a:t>Hypata</a:t>
            </a:r>
            <a:r>
              <a:rPr lang="fr-FR" sz="1800" i="0" dirty="0">
                <a:effectLst/>
                <a:latin typeface="Times New Roman, serif"/>
              </a:rPr>
              <a:t> les laquais que j’avais abandonnés lorsque la maudite maladresse de </a:t>
            </a:r>
            <a:r>
              <a:rPr lang="fr-FR" sz="1800" i="0" dirty="0" err="1">
                <a:effectLst/>
                <a:latin typeface="Times New Roman, serif"/>
              </a:rPr>
              <a:t>Photis</a:t>
            </a:r>
            <a:r>
              <a:rPr lang="fr-FR" sz="1800" i="0" dirty="0">
                <a:effectLst/>
                <a:latin typeface="Times New Roman, serif"/>
              </a:rPr>
              <a:t> m'avait collé le museau à la bricole, et qui, ayant su, bien sûr, mes mésaventures, me ramenaient de surcroît mon cheval, récupéré par eux après plusieurs changements de propriétaire grâce à un signe de reconnaissance à son dos. Je me confondis en admiration devant l'ingéniosité de mon rêve, réalisé non seulement dans sa promesse de profit mais encore par la restitution de mon cheval (blanc en effet), prédit sous couleur du nom (Candide) de l'esclave annoncé. </a:t>
            </a:r>
            <a:endParaRPr lang="fr-FR" i="0" dirty="0">
              <a:effectLst/>
            </a:endParaRPr>
          </a:p>
        </p:txBody>
      </p:sp>
    </p:spTree>
    <p:extLst>
      <p:ext uri="{BB962C8B-B14F-4D97-AF65-F5344CB8AC3E}">
        <p14:creationId xmlns:p14="http://schemas.microsoft.com/office/powerpoint/2010/main" xmlns="" val="3147458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1069A9B7-5CD2-45F1-A535-D3714A585880}"/>
              </a:ext>
            </a:extLst>
          </p:cNvPr>
          <p:cNvSpPr txBox="1"/>
          <p:nvPr/>
        </p:nvSpPr>
        <p:spPr>
          <a:xfrm>
            <a:off x="1714500" y="289679"/>
            <a:ext cx="10115550" cy="3139321"/>
          </a:xfrm>
          <a:prstGeom prst="rect">
            <a:avLst/>
          </a:prstGeom>
          <a:noFill/>
        </p:spPr>
        <p:txBody>
          <a:bodyPr wrap="square">
            <a:spAutoFit/>
          </a:bodyPr>
          <a:lstStyle/>
          <a:p>
            <a:pPr algn="just" rtl="0">
              <a:lnSpc>
                <a:spcPct val="100000"/>
              </a:lnSpc>
            </a:pPr>
            <a:r>
              <a:rPr lang="fr-FR" sz="1800" i="0" dirty="0">
                <a:effectLst/>
                <a:latin typeface="Times New Roman, serif"/>
              </a:rPr>
              <a:t>2, 28: Il y a ici un prophète égyptien de première catégorie, </a:t>
            </a:r>
            <a:r>
              <a:rPr lang="fr-FR" sz="1800" i="0" dirty="0" err="1">
                <a:effectLst/>
                <a:latin typeface="Times New Roman, serif"/>
              </a:rPr>
              <a:t>Zatchlas</a:t>
            </a:r>
            <a:r>
              <a:rPr lang="fr-FR" sz="1800" i="0" dirty="0">
                <a:effectLst/>
                <a:latin typeface="Times New Roman, serif"/>
              </a:rPr>
              <a:t>, avec qui j'ai traité au prix fort pour qu'il ramène quelques instants des enfers l'esprit du défunt et ranime son cadavre d'outre-mort. Et tout en parlant il fait avancer au milieu de la foule un jeune homme au crâne rasé, habillé de tunique de lin, des sandales de palmier au pied, lui baise longuement la main et les genoux, et se met à le prier : pitié, prêtre, pitié, par les astres célestes, par les puissances infernales, par les quatre éléments, par le silence de la nuit, par le sanctuaire de </a:t>
            </a:r>
            <a:r>
              <a:rPr lang="fr-FR" sz="1800" i="0" dirty="0" err="1">
                <a:effectLst/>
                <a:latin typeface="Times New Roman, serif"/>
              </a:rPr>
              <a:t>Coptos</a:t>
            </a:r>
            <a:r>
              <a:rPr lang="fr-FR" sz="1800" i="0" dirty="0">
                <a:effectLst/>
                <a:latin typeface="Times New Roman, serif"/>
              </a:rPr>
              <a:t>, par la crue du Nil, par les mystères de Memphis, par le cistre de Pharos, rends un instant la clarté du soleil, verse une brève lueur à ses yeux clos pour jamais. Je ne veux pas lutter contre l'inévitable ni refuser son bien à la terre, je demande seulement un court moment de vie pour le soulagement de la vengeance. Après cette imploration, le prophète déposa une certaine herbe sur la bouche du cadavre et une autre sur la poitrine, puis tourné vers l'est, invoqua silencieusement l'auguste soleil levant, faisant passer le public, par la solennité de son jeu de scène, de l'attente à la certitude du miracle. </a:t>
            </a:r>
            <a:endParaRPr lang="fr-FR" i="0" dirty="0">
              <a:effectLst/>
            </a:endParaRPr>
          </a:p>
        </p:txBody>
      </p:sp>
      <p:sp>
        <p:nvSpPr>
          <p:cNvPr id="5" name="ZoneTexte 4">
            <a:extLst>
              <a:ext uri="{FF2B5EF4-FFF2-40B4-BE49-F238E27FC236}">
                <a16:creationId xmlns:a16="http://schemas.microsoft.com/office/drawing/2014/main" xmlns="" id="{392EFCEA-D34B-4219-9185-29E92EE0B8B1}"/>
              </a:ext>
            </a:extLst>
          </p:cNvPr>
          <p:cNvSpPr txBox="1"/>
          <p:nvPr/>
        </p:nvSpPr>
        <p:spPr>
          <a:xfrm>
            <a:off x="1714499" y="3560239"/>
            <a:ext cx="10115549" cy="3062954"/>
          </a:xfrm>
          <a:prstGeom prst="rect">
            <a:avLst/>
          </a:prstGeom>
          <a:noFill/>
        </p:spPr>
        <p:txBody>
          <a:bodyPr wrap="square">
            <a:spAutoFit/>
          </a:bodyPr>
          <a:lstStyle/>
          <a:p>
            <a:pPr algn="just" rtl="0">
              <a:lnSpc>
                <a:spcPct val="108000"/>
              </a:lnSpc>
            </a:pPr>
            <a:r>
              <a:rPr lang="fr-FR" sz="1800" dirty="0">
                <a:effectLst/>
                <a:latin typeface="Times New Roman, serif"/>
              </a:rPr>
              <a:t>11, 5: Moi dont sous mille espèces, en une profusion de rites, à travers une infinité de noms, le monde entier vénère l'unique puissance divine. Les phrygiens, premiers-nés des hommes, m'appelèrent la </a:t>
            </a:r>
            <a:r>
              <a:rPr lang="fr-FR" sz="1800" dirty="0" err="1">
                <a:effectLst/>
                <a:latin typeface="Times New Roman, serif"/>
              </a:rPr>
              <a:t>Pessinontienne</a:t>
            </a:r>
            <a:r>
              <a:rPr lang="fr-FR" sz="1800" dirty="0">
                <a:effectLst/>
                <a:latin typeface="Times New Roman, serif"/>
              </a:rPr>
              <a:t>, Mère des dieux, les Athéniens d'origine, Minerve Cécropienne, les Chypriotes ballottés par la mer , Vénus </a:t>
            </a:r>
            <a:r>
              <a:rPr lang="fr-FR" sz="1800" dirty="0" err="1">
                <a:effectLst/>
                <a:latin typeface="Times New Roman, serif"/>
              </a:rPr>
              <a:t>Paphienne</a:t>
            </a:r>
            <a:r>
              <a:rPr lang="fr-FR" sz="1800" dirty="0">
                <a:effectLst/>
                <a:latin typeface="Times New Roman, serif"/>
              </a:rPr>
              <a:t>, les Crétois porteurs de flèches, Diane </a:t>
            </a:r>
            <a:r>
              <a:rPr lang="fr-FR" sz="1800" dirty="0" err="1">
                <a:effectLst/>
                <a:latin typeface="Times New Roman, serif"/>
              </a:rPr>
              <a:t>Dictynne</a:t>
            </a:r>
            <a:r>
              <a:rPr lang="fr-FR" sz="1800" dirty="0">
                <a:effectLst/>
                <a:latin typeface="Times New Roman, serif"/>
              </a:rPr>
              <a:t>, les Siciliens au triple idiome, Proserpine Stygienne, les antiques Eleusiniens , Cérès </a:t>
            </a:r>
            <a:r>
              <a:rPr lang="fr-FR" sz="1800" dirty="0" err="1">
                <a:effectLst/>
                <a:latin typeface="Times New Roman, serif"/>
              </a:rPr>
              <a:t>Actéenne</a:t>
            </a:r>
            <a:r>
              <a:rPr lang="fr-FR" sz="1800" dirty="0">
                <a:effectLst/>
                <a:latin typeface="Times New Roman, serif"/>
              </a:rPr>
              <a:t>, d'autres Junon, d'autres Bellone, ceux-ci Hécate, ceux-là </a:t>
            </a:r>
            <a:r>
              <a:rPr lang="fr-FR" sz="1800" dirty="0" err="1">
                <a:effectLst/>
                <a:latin typeface="Times New Roman, serif"/>
              </a:rPr>
              <a:t>Rhamnusie</a:t>
            </a:r>
            <a:r>
              <a:rPr lang="fr-FR" sz="1800" dirty="0">
                <a:effectLst/>
                <a:latin typeface="Times New Roman, serif"/>
              </a:rPr>
              <a:t>, et ceux, Ethiopiens des deux régions, Egyptiens de vieil et puissant savoir, qu’éclairent les rayons naissants du Dieu Soleil à son levant, m’honorant du culte qui m'est propre, m'appellent de mon vrai nom, Isis Reine. Me voici donc apitoyée par tes malheurs, me voici favorable et propice. Efface maintenant toute larme de ta face, chasse tes sanglots, bannis ta tristesse, maintenant s'illumine pour toi et par ma providence l'aube du salut. </a:t>
            </a:r>
            <a:endParaRPr lang="fr-FR" dirty="0">
              <a:effectLst/>
            </a:endParaRPr>
          </a:p>
        </p:txBody>
      </p:sp>
    </p:spTree>
    <p:extLst>
      <p:ext uri="{BB962C8B-B14F-4D97-AF65-F5344CB8AC3E}">
        <p14:creationId xmlns:p14="http://schemas.microsoft.com/office/powerpoint/2010/main" xmlns="" val="2484270366"/>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90</TotalTime>
  <Words>2499</Words>
  <Application>Microsoft Office PowerPoint</Application>
  <PresentationFormat>Personnalisé</PresentationFormat>
  <Paragraphs>34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Brin</vt:lpstr>
      <vt:lpstr>Lire le roman d’Apulée comme un édifice littéraire parfaitement cohérent: atelier</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Lire le roman d’Apulée comme un édifice littéraire parfaitement cohérent: atelier</dc:title>
  <dc:creator>Bruno Bureau</dc:creator>
  <cp:lastModifiedBy>Ju</cp:lastModifiedBy>
  <cp:revision>5</cp:revision>
  <dcterms:created xsi:type="dcterms:W3CDTF">2021-03-17T09:36:57Z</dcterms:created>
  <dcterms:modified xsi:type="dcterms:W3CDTF">2021-03-25T09:12:00Z</dcterms:modified>
</cp:coreProperties>
</file>