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68" r:id="rId5"/>
    <p:sldId id="269" r:id="rId6"/>
    <p:sldId id="263" r:id="rId7"/>
    <p:sldId id="266" r:id="rId8"/>
    <p:sldId id="270" r:id="rId9"/>
    <p:sldId id="271" r:id="rId10"/>
    <p:sldId id="264" r:id="rId11"/>
    <p:sldId id="265" r:id="rId12"/>
    <p:sldId id="272" r:id="rId13"/>
    <p:sldId id="273" r:id="rId14"/>
    <p:sldId id="274" r:id="rId15"/>
    <p:sldId id="275" r:id="rId16"/>
    <p:sldId id="276" r:id="rId17"/>
    <p:sldId id="277" r:id="rId18"/>
    <p:sldId id="278" r:id="rId19"/>
    <p:sldId id="27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5560F-52DA-49FD-89DF-0D828CBBD304}" type="datetimeFigureOut">
              <a:rPr lang="fr-FR" smtClean="0"/>
              <a:pPr/>
              <a:t>08/04/2021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EAA89-AB04-4819-B66E-7ACE20BE467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3013D93-133F-4375-BED1-A230B5E94D82}" type="datetime1">
              <a:rPr lang="fr-FR" smtClean="0"/>
              <a:pPr/>
              <a:t>08/04/2021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38C6D1-BC92-4A0B-AFD6-0BDC2D2E36C0}" type="datetime1">
              <a:rPr lang="fr-FR" smtClean="0"/>
              <a:pPr/>
              <a:t>08/04/2021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B21677-45C3-4A66-809A-3C3C232B4349}" type="datetime1">
              <a:rPr lang="fr-FR" smtClean="0"/>
              <a:pPr/>
              <a:t>08/04/2021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FEEB79-DCD8-4404-AEA4-C59818F40BF0}" type="datetime1">
              <a:rPr lang="fr-FR" smtClean="0"/>
              <a:pPr/>
              <a:t>08/04/2021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2024BB-B392-4D44-866B-B81819F21FA7}" type="datetime1">
              <a:rPr lang="fr-FR" smtClean="0"/>
              <a:pPr/>
              <a:t>08/04/2021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E33BD7-4F88-4967-B66C-A6C7F2B48A6E}" type="datetime1">
              <a:rPr lang="fr-FR" smtClean="0"/>
              <a:pPr/>
              <a:t>08/04/2021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A98E419-035C-4E45-9E60-E3BA11389D5A}" type="datetime1">
              <a:rPr lang="fr-FR" smtClean="0"/>
              <a:pPr/>
              <a:t>08/04/2021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EC0AECC-8256-42D3-8426-3205B6C7DBE7}" type="datetime1">
              <a:rPr lang="fr-FR" smtClean="0"/>
              <a:pPr/>
              <a:t>08/04/2021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CC87DD-9B88-4FDA-A486-B74AD8A52FA1}" type="datetime1">
              <a:rPr lang="fr-FR" smtClean="0"/>
              <a:pPr/>
              <a:t>08/04/2021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6D4411-35F7-4F28-AFD1-9A245216895E}" type="datetime1">
              <a:rPr lang="fr-FR" smtClean="0"/>
              <a:pPr/>
              <a:t>08/04/2021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3DA713-3A75-40DB-B2FA-7D9C552C51D7}" type="datetime1">
              <a:rPr lang="fr-FR" smtClean="0"/>
              <a:pPr/>
              <a:t>08/04/2021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17BCF-2BFC-471A-A889-8FBF76806D6E}" type="datetime1">
              <a:rPr lang="fr-FR" smtClean="0"/>
              <a:pPr/>
              <a:t>08/04/2021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8640960" cy="65864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Formation </a:t>
            </a: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LLCA</a:t>
            </a: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 </a:t>
            </a: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 Académie </a:t>
            </a: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de Dijon</a:t>
            </a:r>
            <a:endPar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endParaRPr>
          </a:p>
          <a:p>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Jeudi </a:t>
            </a: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8 avril 2020</a:t>
            </a:r>
            <a:endPar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endParaRPr>
          </a:p>
          <a:p>
            <a:endParaRPr lang="fr-FR" dirty="0" smtClean="0"/>
          </a:p>
          <a:p>
            <a:endParaRPr lang="fr-FR" dirty="0" smtClean="0"/>
          </a:p>
          <a:p>
            <a:endParaRPr lang="fr-FR" dirty="0" smtClean="0"/>
          </a:p>
          <a:p>
            <a:endParaRPr lang="fr-FR" dirty="0" smtClean="0"/>
          </a:p>
          <a:p>
            <a:pPr algn="ctr"/>
            <a:r>
              <a:rPr lang="fr-FR" sz="4800" b="1" i="1" dirty="0" smtClean="0">
                <a:ln w="10541" cmpd="sng">
                  <a:solidFill>
                    <a:srgbClr val="002060"/>
                  </a:solidFill>
                  <a:prstDash val="solid"/>
                </a:ln>
                <a:solidFill>
                  <a:srgbClr val="002060"/>
                </a:solidFill>
                <a:effectLst>
                  <a:outerShdw blurRad="60007" dist="200025" dir="15000000" sy="30000" kx="-1800000" algn="bl" rotWithShape="0">
                    <a:prstClr val="black">
                      <a:alpha val="32000"/>
                    </a:prstClr>
                  </a:outerShdw>
                </a:effectLst>
                <a:latin typeface="Bookman Old Style" pitchFamily="18" charset="0"/>
              </a:rPr>
              <a:t>LE CAS GENITIF</a:t>
            </a:r>
          </a:p>
          <a:p>
            <a:endParaRPr lang="fr-FR" dirty="0" smtClean="0"/>
          </a:p>
          <a:p>
            <a:endParaRPr lang="fr-FR" dirty="0" smtClean="0"/>
          </a:p>
          <a:p>
            <a:endParaRPr lang="fr-FR" dirty="0" smtClean="0"/>
          </a:p>
          <a:p>
            <a:pPr algn="ctr"/>
            <a:r>
              <a:rPr lang="fr-FR" b="1" spc="300" dirty="0" smtClean="0">
                <a:ln w="11430" cmpd="sng">
                  <a:solidFill>
                    <a:srgbClr val="C00000"/>
                  </a:solidFill>
                  <a:prstDash val="solid"/>
                  <a:miter lim="800000"/>
                </a:ln>
                <a:solidFill>
                  <a:srgbClr val="C00000"/>
                </a:solidFill>
                <a:effectLst>
                  <a:glow rad="45500">
                    <a:schemeClr val="accent1">
                      <a:satMod val="220000"/>
                      <a:alpha val="35000"/>
                    </a:schemeClr>
                  </a:glow>
                </a:effectLst>
              </a:rPr>
              <a:t>Etude d’un corpus dans une séance de langue en latin-grec en classe de cinquième.</a:t>
            </a:r>
          </a:p>
          <a:p>
            <a:endParaRPr lang="fr-FR" dirty="0" smtClean="0"/>
          </a:p>
          <a:p>
            <a:endParaRPr lang="fr-FR" dirty="0" smtClean="0"/>
          </a:p>
          <a:p>
            <a:endParaRPr lang="fr-FR" dirty="0" smtClean="0"/>
          </a:p>
          <a:p>
            <a:endParaRPr lang="fr-FR" dirty="0" smtClean="0"/>
          </a:p>
          <a:p>
            <a:endParaRPr lang="fr-FR" dirty="0" smtClean="0"/>
          </a:p>
          <a:p>
            <a:endParaRPr lang="fr-FR" dirty="0" smtClean="0"/>
          </a:p>
          <a:p>
            <a:pPr algn="r"/>
            <a:r>
              <a:rPr lang="fr-FR" sz="1400" dirty="0" smtClean="0">
                <a:latin typeface="Bookman Old Style" pitchFamily="18" charset="0"/>
              </a:rPr>
              <a:t>Julia Vignes – </a:t>
            </a:r>
            <a:r>
              <a:rPr lang="fr-FR" sz="1400" dirty="0" smtClean="0">
                <a:latin typeface="Bookman Old Style" pitchFamily="18" charset="0"/>
              </a:rPr>
              <a:t>IA IPR de Lettres</a:t>
            </a:r>
            <a:endParaRPr lang="fr-FR" sz="1400" dirty="0" smtClean="0">
              <a:latin typeface="Bookman Old Style" pitchFamily="18" charset="0"/>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a:t>
            </a:fld>
            <a:endParaRPr lang="fr-BE" dirty="0"/>
          </a:p>
        </p:txBody>
      </p:sp>
      <p:sp>
        <p:nvSpPr>
          <p:cNvPr id="5" name="Espace réservé du pied de page 4"/>
          <p:cNvSpPr>
            <a:spLocks noGrp="1"/>
          </p:cNvSpPr>
          <p:nvPr>
            <p:ph type="ftr" sz="quarter" idx="11"/>
          </p:nvPr>
        </p:nvSpPr>
        <p:spPr/>
        <p:txBody>
          <a:bodyPr/>
          <a:lstStyle/>
          <a:p>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600" b="1" dirty="0" smtClean="0">
                <a:solidFill>
                  <a:schemeClr val="accent2">
                    <a:lumMod val="75000"/>
                  </a:schemeClr>
                </a:solidFill>
                <a:effectLst>
                  <a:outerShdw blurRad="38100" dist="38100" dir="2700000" algn="tl">
                    <a:srgbClr val="000000">
                      <a:alpha val="43137"/>
                    </a:srgbClr>
                  </a:outerShdw>
                </a:effectLst>
                <a:latin typeface="Bookman Old Style" pitchFamily="18" charset="0"/>
              </a:rPr>
              <a:t>Etape 1 : Réactiver les connaissances en Français </a:t>
            </a:r>
            <a:endParaRPr lang="fr-FR" sz="3600" b="1" dirty="0">
              <a:solidFill>
                <a:schemeClr val="accent2">
                  <a:lumMod val="75000"/>
                </a:schemeClr>
              </a:solidFill>
              <a:effectLst>
                <a:outerShdw blurRad="38100" dist="38100" dir="2700000" algn="tl">
                  <a:srgbClr val="000000">
                    <a:alpha val="43137"/>
                  </a:srgbClr>
                </a:outerShdw>
              </a:effectLst>
              <a:latin typeface="Bookman Old Style" pitchFamily="18" charset="0"/>
            </a:endParaRPr>
          </a:p>
        </p:txBody>
      </p:sp>
      <p:sp>
        <p:nvSpPr>
          <p:cNvPr id="4" name="Espace réservé du contenu 3"/>
          <p:cNvSpPr>
            <a:spLocks noGrp="1"/>
          </p:cNvSpPr>
          <p:nvPr>
            <p:ph idx="1"/>
          </p:nvPr>
        </p:nvSpPr>
        <p:spPr/>
        <p:txBody>
          <a:bodyPr>
            <a:normAutofit fontScale="85000" lnSpcReduction="10000"/>
          </a:bodyPr>
          <a:lstStyle/>
          <a:p>
            <a:pPr>
              <a:buFont typeface="Wingdings" pitchFamily="2" charset="2"/>
              <a:buChar char="Ä"/>
            </a:pPr>
            <a:r>
              <a:rPr lang="fr-FR" sz="4400" dirty="0" smtClean="0">
                <a:latin typeface="Bookman Old Style" pitchFamily="18" charset="0"/>
                <a:sym typeface="Wingdings"/>
              </a:rPr>
              <a:t>mini – corpus de départ </a:t>
            </a:r>
            <a:r>
              <a:rPr lang="fr-FR" sz="4400" dirty="0" smtClean="0">
                <a:solidFill>
                  <a:srgbClr val="FF0000"/>
                </a:solidFill>
                <a:effectLst>
                  <a:outerShdw blurRad="38100" dist="38100" dir="2700000" algn="tl">
                    <a:srgbClr val="000000">
                      <a:alpha val="43137"/>
                    </a:srgbClr>
                  </a:outerShdw>
                </a:effectLst>
                <a:latin typeface="Bookman Old Style" pitchFamily="18" charset="0"/>
                <a:sym typeface="Wingdings"/>
              </a:rPr>
              <a:t>uniquement en Français</a:t>
            </a:r>
          </a:p>
          <a:p>
            <a:pPr>
              <a:buFont typeface="Wingdings" pitchFamily="2" charset="2"/>
              <a:buChar char="Ä"/>
            </a:pPr>
            <a:r>
              <a:rPr lang="fr-FR" sz="4400" u="sng" dirty="0" smtClean="0">
                <a:latin typeface="Bookman Old Style" pitchFamily="18" charset="0"/>
                <a:sym typeface="Wingdings"/>
              </a:rPr>
              <a:t>Objectif</a:t>
            </a:r>
            <a:r>
              <a:rPr lang="fr-FR" sz="4400" dirty="0" smtClean="0">
                <a:latin typeface="Bookman Old Style" pitchFamily="18" charset="0"/>
                <a:sym typeface="Wingdings"/>
              </a:rPr>
              <a:t> : réactiver les tests de repérage du GN prépositionnel complément du nom</a:t>
            </a:r>
          </a:p>
          <a:p>
            <a:pPr>
              <a:buFont typeface="Wingdings" pitchFamily="2" charset="2"/>
              <a:buChar char="Ä"/>
            </a:pPr>
            <a:r>
              <a:rPr lang="fr-FR" sz="4400" dirty="0" smtClean="0">
                <a:latin typeface="Bookman Old Style" pitchFamily="18" charset="0"/>
                <a:sym typeface="Wingdings"/>
              </a:rPr>
              <a:t>Exercice progressif : d’abord dans le groupe sujet ; ensuite dans le groupe </a:t>
            </a:r>
            <a:r>
              <a:rPr lang="fr-FR" sz="4400" dirty="0" smtClean="0">
                <a:latin typeface="Bookman Old Style" pitchFamily="18" charset="0"/>
                <a:sym typeface="Wingdings"/>
              </a:rPr>
              <a:t>complément.</a:t>
            </a:r>
            <a:endParaRPr lang="fr-FR" sz="4400" dirty="0" smtClean="0">
              <a:latin typeface="Bookman Old Style" pitchFamily="18" charset="0"/>
              <a:sym typeface="Wingdings"/>
            </a:endParaRPr>
          </a:p>
          <a:p>
            <a:pPr>
              <a:buNone/>
            </a:pPr>
            <a:endParaRPr lang="fr-FR" sz="4400" dirty="0" smtClean="0">
              <a:sym typeface="Wingdings"/>
            </a:endParaRPr>
          </a:p>
          <a:p>
            <a:pPr>
              <a:buFont typeface="Wingdings" pitchFamily="2" charset="2"/>
              <a:buChar char="Ä"/>
            </a:pPr>
            <a:endParaRPr lang="fr-FR" sz="6200" dirty="0" smtClean="0">
              <a:sym typeface="Wingdings"/>
            </a:endParaRPr>
          </a:p>
          <a:p>
            <a:pPr>
              <a:buFont typeface="Wingdings" pitchFamily="2" charset="2"/>
              <a:buChar char=""/>
            </a:pPr>
            <a:endParaRPr lang="fr-FR" sz="6200" dirty="0" smtClean="0"/>
          </a:p>
          <a:p>
            <a:pPr>
              <a:buNone/>
            </a:pPr>
            <a:endParaRPr lang="fr-FR" sz="4400" dirty="0" smtClean="0"/>
          </a:p>
        </p:txBody>
      </p:sp>
      <p:sp>
        <p:nvSpPr>
          <p:cNvPr id="6" name="Espace réservé du pied de page 5"/>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91264" cy="940966"/>
          </a:xfrm>
        </p:spPr>
        <p:txBody>
          <a:bodyPr>
            <a:noAutofit/>
          </a:bodyPr>
          <a:lstStyle/>
          <a:p>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 Fiche – </a:t>
            </a:r>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élève 1 </a:t>
            </a:r>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 analyse du corpus</a:t>
            </a:r>
            <a:endParaRPr lang="fr-FR" sz="3200"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sp>
        <p:nvSpPr>
          <p:cNvPr id="5" name="Espace réservé du pied de page 4"/>
          <p:cNvSpPr>
            <a:spLocks noGrp="1"/>
          </p:cNvSpPr>
          <p:nvPr>
            <p:ph type="ftr" sz="quarter" idx="11"/>
          </p:nvPr>
        </p:nvSpPr>
        <p:spPr/>
        <p:txBody>
          <a:bodyPr/>
          <a:lstStyle/>
          <a:p>
            <a:endParaRPr lang="fr-BE"/>
          </a:p>
        </p:txBody>
      </p:sp>
      <p:pic>
        <p:nvPicPr>
          <p:cNvPr id="8" name="Espace réservé du contenu 7" descr="Image7.png"/>
          <p:cNvPicPr>
            <a:picLocks noGrp="1" noChangeAspect="1"/>
          </p:cNvPicPr>
          <p:nvPr>
            <p:ph idx="1"/>
          </p:nvPr>
        </p:nvPicPr>
        <p:blipFill>
          <a:blip r:embed="rId2" cstate="print"/>
          <a:srcRect l="7243" t="13360" r="9493" b="26182"/>
          <a:stretch>
            <a:fillRect/>
          </a:stretch>
        </p:blipFill>
        <p:spPr>
          <a:xfrm>
            <a:off x="1627252" y="908720"/>
            <a:ext cx="6113100" cy="627832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2800" b="1" dirty="0" smtClean="0">
                <a:solidFill>
                  <a:srgbClr val="C00000"/>
                </a:solidFill>
                <a:effectLst>
                  <a:outerShdw blurRad="38100" dist="38100" dir="2700000" algn="tl">
                    <a:srgbClr val="000000">
                      <a:alpha val="43137"/>
                    </a:srgbClr>
                  </a:outerShdw>
                </a:effectLst>
                <a:latin typeface="Bookman Old Style" pitchFamily="18" charset="0"/>
                <a:sym typeface="Wingdings"/>
              </a:rPr>
              <a:t></a:t>
            </a:r>
            <a:r>
              <a:rPr lang="fr-FR" sz="2800" b="1" dirty="0" smtClean="0">
                <a:solidFill>
                  <a:srgbClr val="C00000"/>
                </a:solidFill>
                <a:effectLst>
                  <a:outerShdw blurRad="38100" dist="38100" dir="2700000" algn="tl">
                    <a:srgbClr val="000000">
                      <a:alpha val="43137"/>
                    </a:srgbClr>
                  </a:outerShdw>
                </a:effectLst>
                <a:latin typeface="Bookman Old Style" pitchFamily="18" charset="0"/>
              </a:rPr>
              <a:t>Exemple d’analyse issu de la fiche - prof</a:t>
            </a:r>
            <a:endParaRPr lang="fr-FR" sz="2800"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a:p>
        </p:txBody>
      </p:sp>
      <p:pic>
        <p:nvPicPr>
          <p:cNvPr id="8" name="Espace réservé du contenu 7" descr="Image8.png"/>
          <p:cNvPicPr>
            <a:picLocks noGrp="1" noChangeAspect="1"/>
          </p:cNvPicPr>
          <p:nvPr>
            <p:ph idx="1"/>
          </p:nvPr>
        </p:nvPicPr>
        <p:blipFill>
          <a:blip r:embed="rId2" cstate="print"/>
          <a:srcRect l="9493" t="13360" r="7243" b="46274"/>
          <a:stretch>
            <a:fillRect/>
          </a:stretch>
        </p:blipFill>
        <p:spPr>
          <a:xfrm>
            <a:off x="467545" y="1052735"/>
            <a:ext cx="8202910" cy="562485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rgbClr val="C00000"/>
                </a:solidFill>
                <a:effectLst>
                  <a:outerShdw blurRad="38100" dist="38100" dir="2700000" algn="tl">
                    <a:srgbClr val="000000">
                      <a:alpha val="43137"/>
                    </a:srgbClr>
                  </a:outerShdw>
                </a:effectLst>
                <a:latin typeface="Bookman Old Style" pitchFamily="18" charset="0"/>
              </a:rPr>
              <a:t>Etape 2 : analyser le corpus trilingue</a:t>
            </a:r>
            <a:endParaRPr lang="fr-FR" sz="3600"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3" name="Espace réservé du contenu 2"/>
          <p:cNvSpPr>
            <a:spLocks noGrp="1"/>
          </p:cNvSpPr>
          <p:nvPr>
            <p:ph idx="1"/>
          </p:nvPr>
        </p:nvSpPr>
        <p:spPr/>
        <p:txBody>
          <a:bodyPr>
            <a:normAutofit fontScale="85000" lnSpcReduction="10000"/>
          </a:bodyPr>
          <a:lstStyle/>
          <a:p>
            <a:pPr>
              <a:buFont typeface="Wingdings" pitchFamily="2" charset="2"/>
              <a:buChar char="Ä"/>
            </a:pPr>
            <a:endParaRPr lang="fr-FR" dirty="0" smtClean="0"/>
          </a:p>
          <a:p>
            <a:pPr>
              <a:buFont typeface="Wingdings" pitchFamily="2" charset="2"/>
              <a:buChar char="Ä"/>
            </a:pPr>
            <a:r>
              <a:rPr lang="fr-FR" dirty="0" smtClean="0">
                <a:latin typeface="Bookman Old Style" pitchFamily="18" charset="0"/>
              </a:rPr>
              <a:t>Repérage du GN prépositionnel en latin et en grec à l’aide de la phrase française de départ</a:t>
            </a:r>
          </a:p>
          <a:p>
            <a:pPr>
              <a:buFont typeface="Wingdings" pitchFamily="2" charset="2"/>
              <a:buChar char="Ä"/>
            </a:pPr>
            <a:r>
              <a:rPr lang="fr-FR" dirty="0" smtClean="0">
                <a:latin typeface="Bookman Old Style" pitchFamily="18" charset="0"/>
              </a:rPr>
              <a:t>Utilisation de la vignette de droite pour noter au fur et à mesure le fruit des observations. </a:t>
            </a:r>
          </a:p>
          <a:p>
            <a:pPr>
              <a:buFont typeface="Wingdings" pitchFamily="2" charset="2"/>
              <a:buChar char="Ä"/>
            </a:pPr>
            <a:r>
              <a:rPr lang="fr-FR" dirty="0" smtClean="0">
                <a:latin typeface="Bookman Old Style" pitchFamily="18" charset="0"/>
              </a:rPr>
              <a:t>Par petits groupes de niveau</a:t>
            </a:r>
          </a:p>
          <a:p>
            <a:pPr>
              <a:buFont typeface="Wingdings" pitchFamily="2" charset="2"/>
              <a:buChar char="Ä"/>
            </a:pPr>
            <a:r>
              <a:rPr lang="fr-FR" dirty="0" smtClean="0">
                <a:latin typeface="Bookman Old Style" pitchFamily="18" charset="0"/>
              </a:rPr>
              <a:t>Synthèse collective orale (par le professeur ou les élèves eux-mêmes) régulière pour vérifier le rythme de travail des groupes et réajuster les éventuels déraillements</a:t>
            </a:r>
          </a:p>
          <a:p>
            <a:pPr>
              <a:buNone/>
            </a:pP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b="1" dirty="0" smtClean="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2: analyse du </a:t>
            </a:r>
            <a:r>
              <a:rPr lang="fr-FR" b="1" smtClean="0">
                <a:solidFill>
                  <a:srgbClr val="C00000"/>
                </a:solidFill>
                <a:effectLst>
                  <a:outerShdw blurRad="38100" dist="38100" dir="2700000" algn="tl">
                    <a:srgbClr val="000000">
                      <a:alpha val="43137"/>
                    </a:srgbClr>
                  </a:outerShdw>
                </a:effectLst>
                <a:latin typeface="Bookman Old Style" pitchFamily="18" charset="0"/>
                <a:sym typeface="Wingdings"/>
              </a:rPr>
              <a:t>corpus trilingue</a:t>
            </a: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14</a:t>
            </a:fld>
            <a:endParaRPr lang="fr-BE"/>
          </a:p>
        </p:txBody>
      </p:sp>
      <p:pic>
        <p:nvPicPr>
          <p:cNvPr id="10" name="Espace réservé du contenu 9" descr="Image9.png"/>
          <p:cNvPicPr>
            <a:picLocks noGrp="1" noChangeAspect="1"/>
          </p:cNvPicPr>
          <p:nvPr>
            <p:ph idx="1"/>
          </p:nvPr>
        </p:nvPicPr>
        <p:blipFill>
          <a:blip r:embed="rId2" cstate="print"/>
          <a:srcRect l="7236" t="50793" r="8361" b="16636"/>
          <a:stretch>
            <a:fillRect/>
          </a:stretch>
        </p:blipFill>
        <p:spPr>
          <a:xfrm>
            <a:off x="0" y="1988840"/>
            <a:ext cx="9760720" cy="338437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39552" y="332656"/>
            <a:ext cx="8229600" cy="1143000"/>
          </a:xfrm>
        </p:spPr>
        <p:txBody>
          <a:bodyPr>
            <a:noAutofit/>
          </a:bodyPr>
          <a:lstStyle/>
          <a:p>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a:t>
            </a:r>
            <a:r>
              <a:rPr lang="fr-FR" sz="3200" b="1" dirty="0" smtClean="0">
                <a:solidFill>
                  <a:srgbClr val="C00000"/>
                </a:solidFill>
                <a:effectLst>
                  <a:outerShdw blurRad="38100" dist="38100" dir="2700000" algn="tl">
                    <a:srgbClr val="000000">
                      <a:alpha val="43137"/>
                    </a:srgbClr>
                  </a:outerShdw>
                </a:effectLst>
                <a:latin typeface="Bookman Old Style" pitchFamily="18" charset="0"/>
              </a:rPr>
              <a:t>Exemple d’analyse issu de la fiche - prof</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pic>
        <p:nvPicPr>
          <p:cNvPr id="14" name="Espace réservé du contenu 13" descr="Image11.png"/>
          <p:cNvPicPr>
            <a:picLocks noGrp="1" noChangeAspect="1"/>
          </p:cNvPicPr>
          <p:nvPr>
            <p:ph idx="1"/>
          </p:nvPr>
        </p:nvPicPr>
        <p:blipFill>
          <a:blip r:embed="rId2" cstate="print"/>
          <a:srcRect l="7705" t="50123" r="15867" b="16636"/>
          <a:stretch>
            <a:fillRect/>
          </a:stretch>
        </p:blipFill>
        <p:spPr>
          <a:xfrm>
            <a:off x="13929" y="1844824"/>
            <a:ext cx="9130071" cy="324036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effectLst>
                  <a:outerShdw blurRad="38100" dist="38100" dir="2700000" algn="tl">
                    <a:srgbClr val="000000">
                      <a:alpha val="43137"/>
                    </a:srgbClr>
                  </a:outerShdw>
                </a:effectLst>
                <a:latin typeface="Bookman Old Style" pitchFamily="18" charset="0"/>
                <a:sym typeface="Wingdings"/>
              </a:rPr>
              <a:t> </a:t>
            </a:r>
            <a:r>
              <a:rPr lang="fr-FR" sz="3600" b="1" dirty="0" smtClean="0">
                <a:solidFill>
                  <a:srgbClr val="C00000"/>
                </a:solidFill>
                <a:effectLst>
                  <a:outerShdw blurRad="38100" dist="38100" dir="2700000" algn="tl">
                    <a:srgbClr val="000000">
                      <a:alpha val="43137"/>
                    </a:srgbClr>
                  </a:outerShdw>
                </a:effectLst>
                <a:latin typeface="Bookman Old Style" pitchFamily="18" charset="0"/>
                <a:sym typeface="Wingdings"/>
              </a:rPr>
              <a:t>Fiche – élève étape 3: tableau de synthèse de la leçon</a:t>
            </a: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16</a:t>
            </a:fld>
            <a:endParaRPr lang="fr-BE"/>
          </a:p>
        </p:txBody>
      </p:sp>
      <p:pic>
        <p:nvPicPr>
          <p:cNvPr id="8" name="Espace réservé du contenu 7" descr="Image12.png"/>
          <p:cNvPicPr>
            <a:picLocks noGrp="1" noChangeAspect="1"/>
          </p:cNvPicPr>
          <p:nvPr>
            <p:ph idx="1"/>
          </p:nvPr>
        </p:nvPicPr>
        <p:blipFill>
          <a:blip r:embed="rId2" cstate="print"/>
          <a:srcRect l="6117" t="18133" r="34247" b="54820"/>
          <a:stretch>
            <a:fillRect/>
          </a:stretch>
        </p:blipFill>
        <p:spPr>
          <a:xfrm>
            <a:off x="0" y="3140968"/>
            <a:ext cx="9428812" cy="3024336"/>
          </a:xfrm>
        </p:spPr>
      </p:pic>
      <p:sp>
        <p:nvSpPr>
          <p:cNvPr id="9" name="ZoneTexte 8"/>
          <p:cNvSpPr txBox="1"/>
          <p:nvPr/>
        </p:nvSpPr>
        <p:spPr>
          <a:xfrm>
            <a:off x="683568" y="1628800"/>
            <a:ext cx="8064896" cy="1569660"/>
          </a:xfrm>
          <a:prstGeom prst="rect">
            <a:avLst/>
          </a:prstGeom>
          <a:noFill/>
        </p:spPr>
        <p:txBody>
          <a:bodyPr wrap="square" rtlCol="0">
            <a:spAutoFit/>
          </a:bodyPr>
          <a:lstStyle/>
          <a:p>
            <a:pPr>
              <a:buFont typeface="Wingdings" pitchFamily="2" charset="2"/>
              <a:buChar char="Ä"/>
            </a:pPr>
            <a:r>
              <a:rPr lang="fr-FR" sz="2400" b="1" dirty="0" smtClean="0">
                <a:latin typeface="Bookman Old Style" pitchFamily="18" charset="0"/>
              </a:rPr>
              <a:t> tableau distribué vierge</a:t>
            </a:r>
          </a:p>
          <a:p>
            <a:pPr>
              <a:buFont typeface="Wingdings" pitchFamily="2" charset="2"/>
              <a:buChar char="Ä"/>
            </a:pPr>
            <a:r>
              <a:rPr lang="fr-FR" sz="2400" b="1" dirty="0" smtClean="0">
                <a:latin typeface="Bookman Old Style" pitchFamily="18" charset="0"/>
              </a:rPr>
              <a:t>Complété par les élèves à partir de la lecture verticale des vignettes de synthèse</a:t>
            </a:r>
          </a:p>
          <a:p>
            <a:pPr>
              <a:buFont typeface="Wingdings" pitchFamily="2" charset="2"/>
              <a:buChar char="Ä"/>
            </a:pPr>
            <a:r>
              <a:rPr lang="fr-FR" sz="2400" b="1" dirty="0" smtClean="0">
                <a:latin typeface="Bookman Old Style" pitchFamily="18" charset="0"/>
              </a:rPr>
              <a:t>Constitue  la leçon à mémoriser</a:t>
            </a:r>
            <a:endParaRPr lang="fr-FR" sz="2400" b="1" dirty="0">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4: l’insertion du CDN dans le GN en grec</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17</a:t>
            </a:fld>
            <a:endParaRPr lang="fr-BE"/>
          </a:p>
        </p:txBody>
      </p:sp>
      <p:pic>
        <p:nvPicPr>
          <p:cNvPr id="8" name="Espace réservé du contenu 7" descr="Image13.png"/>
          <p:cNvPicPr>
            <a:picLocks noGrp="1" noChangeAspect="1"/>
          </p:cNvPicPr>
          <p:nvPr>
            <p:ph idx="1"/>
          </p:nvPr>
        </p:nvPicPr>
        <p:blipFill>
          <a:blip r:embed="rId2" cstate="print"/>
          <a:srcRect l="6117" t="19724" r="36498" b="19818"/>
          <a:stretch>
            <a:fillRect/>
          </a:stretch>
        </p:blipFill>
        <p:spPr>
          <a:xfrm>
            <a:off x="1384699" y="1556791"/>
            <a:ext cx="6787701" cy="5057503"/>
          </a:xfrm>
        </p:spPr>
      </p:pic>
      <p:sp>
        <p:nvSpPr>
          <p:cNvPr id="6" name="Rectangle à coins arrondis 5"/>
          <p:cNvSpPr/>
          <p:nvPr/>
        </p:nvSpPr>
        <p:spPr>
          <a:xfrm>
            <a:off x="6012160" y="2780928"/>
            <a:ext cx="2915816" cy="792088"/>
          </a:xfrm>
          <a:prstGeom prst="wedgeRoundRectCallout">
            <a:avLst>
              <a:gd name="adj1" fmla="val -43063"/>
              <a:gd name="adj2" fmla="val 961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084168" y="2852936"/>
            <a:ext cx="2736304" cy="646331"/>
          </a:xfrm>
          <a:prstGeom prst="rect">
            <a:avLst/>
          </a:prstGeom>
          <a:noFill/>
        </p:spPr>
        <p:txBody>
          <a:bodyPr wrap="square" rtlCol="0">
            <a:spAutoFit/>
          </a:bodyPr>
          <a:lstStyle/>
          <a:p>
            <a:pPr algn="just"/>
            <a:r>
              <a:rPr lang="fr-FR" sz="1200" b="1" dirty="0" smtClean="0">
                <a:solidFill>
                  <a:srgbClr val="002060"/>
                </a:solidFill>
              </a:rPr>
              <a:t>Etape facultative selon le niveau du groupe, à reprendre éventuellement en 4</a:t>
            </a:r>
            <a:r>
              <a:rPr lang="fr-FR" sz="1200" b="1" baseline="30000" dirty="0" smtClean="0">
                <a:solidFill>
                  <a:srgbClr val="002060"/>
                </a:solidFill>
              </a:rPr>
              <a:t>ème</a:t>
            </a:r>
            <a:r>
              <a:rPr lang="fr-FR" sz="1200" b="1" dirty="0" smtClean="0">
                <a:solidFill>
                  <a:srgbClr val="002060"/>
                </a:solidFill>
              </a:rPr>
              <a:t>, lors d’une séance de révision.</a:t>
            </a:r>
            <a:endParaRPr lang="fr-FR" sz="12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3200" b="1" dirty="0" smtClean="0">
                <a:solidFill>
                  <a:srgbClr val="C00000"/>
                </a:solidFill>
                <a:effectLst>
                  <a:outerShdw blurRad="38100" dist="38100" dir="2700000" algn="tl">
                    <a:srgbClr val="000000">
                      <a:alpha val="43137"/>
                    </a:srgbClr>
                  </a:outerShdw>
                </a:effectLst>
                <a:latin typeface="Bookman Old Style" pitchFamily="18" charset="0"/>
                <a:sym typeface="Wingdings"/>
              </a:rPr>
              <a:t> Fiche – élève étape 4: synthèse des observations à retenir</a:t>
            </a:r>
            <a:endParaRPr lang="fr-FR" sz="3200"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18</a:t>
            </a:fld>
            <a:endParaRPr lang="fr-BE"/>
          </a:p>
        </p:txBody>
      </p:sp>
      <p:pic>
        <p:nvPicPr>
          <p:cNvPr id="11" name="Espace réservé du contenu 10" descr="Image1.png"/>
          <p:cNvPicPr>
            <a:picLocks noGrp="1" noChangeAspect="1"/>
          </p:cNvPicPr>
          <p:nvPr>
            <p:ph idx="1"/>
          </p:nvPr>
        </p:nvPicPr>
        <p:blipFill>
          <a:blip r:embed="rId2" cstate="print"/>
          <a:srcRect l="10205" t="77185" r="9859" b="7423"/>
          <a:stretch>
            <a:fillRect/>
          </a:stretch>
        </p:blipFill>
        <p:spPr>
          <a:xfrm>
            <a:off x="-324544" y="1988840"/>
            <a:ext cx="9782375" cy="266429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67544" y="0"/>
            <a:ext cx="8229600" cy="1143000"/>
          </a:xfrm>
        </p:spPr>
        <p:txBody>
          <a:bodyPr>
            <a:normAutofit/>
          </a:bodyPr>
          <a:lstStyle/>
          <a:p>
            <a:r>
              <a:rPr lang="fr-FR" b="1" dirty="0" smtClean="0">
                <a:solidFill>
                  <a:srgbClr val="C00000"/>
                </a:solidFill>
                <a:effectLst>
                  <a:outerShdw blurRad="38100" dist="38100" dir="2700000" algn="tl">
                    <a:srgbClr val="000000">
                      <a:alpha val="43137"/>
                    </a:srgbClr>
                  </a:outerShdw>
                </a:effectLst>
                <a:latin typeface="Bookman Old Style" pitchFamily="18" charset="0"/>
                <a:sym typeface="Wingdings"/>
              </a:rPr>
              <a:t>Prolongements</a:t>
            </a:r>
            <a:endParaRPr lang="fr-FR" dirty="0"/>
          </a:p>
        </p:txBody>
      </p:sp>
      <p:sp>
        <p:nvSpPr>
          <p:cNvPr id="7" name="Espace réservé du contenu 6"/>
          <p:cNvSpPr>
            <a:spLocks noGrp="1"/>
          </p:cNvSpPr>
          <p:nvPr>
            <p:ph idx="1"/>
          </p:nvPr>
        </p:nvSpPr>
        <p:spPr>
          <a:xfrm>
            <a:off x="539552" y="1124744"/>
            <a:ext cx="8208912" cy="4896544"/>
          </a:xfrm>
        </p:spPr>
        <p:txBody>
          <a:bodyPr>
            <a:noAutofit/>
          </a:bodyPr>
          <a:lstStyle/>
          <a:p>
            <a:pPr>
              <a:buFont typeface="Wingdings" pitchFamily="2" charset="2"/>
              <a:buChar char="Ä"/>
            </a:pPr>
            <a:r>
              <a:rPr lang="fr-FR" sz="2000" b="1" dirty="0" smtClean="0">
                <a:latin typeface="Bookman Old Style" pitchFamily="18" charset="0"/>
              </a:rPr>
              <a:t>exercice possible de manipulation en latin et en grec à partir d'images et de mots isolés de la boîte à mot ou d'un lexique fourni par l'enseignant pour associer à chaque illustration un GN suivi d'un GN prépositionnel en latin et en grec. Travail en binôme recommandé. </a:t>
            </a:r>
          </a:p>
          <a:p>
            <a:pPr>
              <a:buFont typeface="Wingdings" pitchFamily="2" charset="2"/>
              <a:buChar char="Ä"/>
            </a:pPr>
            <a:r>
              <a:rPr lang="fr-FR" sz="2000" b="1" dirty="0" smtClean="0">
                <a:latin typeface="Bookman Old Style" pitchFamily="18" charset="0"/>
              </a:rPr>
              <a:t>Les mots peuvent être proposés sous la forme de vignettes plastifiées à assembler d'abord manuellement : les élèves écrivent ensuite de petites phrases de thème sur leur cahier. Les plus autonomes sont invités à composer les phrases de leur choix et à s'affranchir de l'illustration support (en l'occurrence, lors de cette séquence des photographies de vases grecs)</a:t>
            </a:r>
          </a:p>
          <a:p>
            <a:pPr>
              <a:buFont typeface="Wingdings" pitchFamily="2" charset="2"/>
              <a:buChar char="Ä"/>
            </a:pPr>
            <a:r>
              <a:rPr lang="fr-FR" sz="2000" b="1" dirty="0" smtClean="0">
                <a:latin typeface="Bookman Old Style" pitchFamily="18" charset="0"/>
              </a:rPr>
              <a:t>L’évaluation inclura des phrases du corpus déjà traitées par les élèves. </a:t>
            </a:r>
          </a:p>
          <a:p>
            <a:pPr>
              <a:buFont typeface="Wingdings" pitchFamily="2" charset="2"/>
              <a:buChar char="Ä"/>
            </a:pPr>
            <a:endParaRPr lang="fr-FR" sz="2000" b="1" dirty="0">
              <a:latin typeface="Bookman Old Style" pitchFamily="18" charset="0"/>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404664"/>
            <a:ext cx="8568952" cy="6463308"/>
          </a:xfrm>
          <a:prstGeom prst="rect">
            <a:avLst/>
          </a:prstGeom>
          <a:noFill/>
        </p:spPr>
        <p:txBody>
          <a:bodyPr wrap="square" rtlCol="0">
            <a:spAutoFit/>
          </a:bodyPr>
          <a:lstStyle/>
          <a:p>
            <a:r>
              <a:rPr lang="fr-FR" b="1" u="sng" dirty="0" smtClean="0">
                <a:latin typeface="Bookman Old Style" pitchFamily="18" charset="0"/>
              </a:rPr>
              <a:t>Niveau : </a:t>
            </a:r>
            <a:r>
              <a:rPr lang="fr-FR" dirty="0" smtClean="0">
                <a:latin typeface="Bookman Old Style" pitchFamily="18" charset="0"/>
              </a:rPr>
              <a:t>5</a:t>
            </a:r>
            <a:r>
              <a:rPr lang="fr-FR" baseline="30000" dirty="0" smtClean="0">
                <a:latin typeface="Bookman Old Style" pitchFamily="18" charset="0"/>
              </a:rPr>
              <a:t>ème</a:t>
            </a:r>
            <a:endParaRPr lang="fr-FR" dirty="0" smtClean="0">
              <a:latin typeface="Bookman Old Style" pitchFamily="18" charset="0"/>
            </a:endParaRPr>
          </a:p>
          <a:p>
            <a:endParaRPr lang="fr-FR" b="1" u="sng" dirty="0" smtClean="0">
              <a:latin typeface="Bookman Old Style" pitchFamily="18" charset="0"/>
            </a:endParaRPr>
          </a:p>
          <a:p>
            <a:r>
              <a:rPr lang="fr-FR" b="1" u="sng" dirty="0" smtClean="0">
                <a:latin typeface="Bookman Old Style" pitchFamily="18" charset="0"/>
              </a:rPr>
              <a:t>Objectif </a:t>
            </a:r>
            <a:r>
              <a:rPr lang="fr-FR" b="1" u="sng" dirty="0" smtClean="0">
                <a:latin typeface="Bookman Old Style" pitchFamily="18" charset="0"/>
              </a:rPr>
              <a:t>pédagogique</a:t>
            </a:r>
            <a:r>
              <a:rPr lang="fr-FR" dirty="0" smtClean="0">
                <a:latin typeface="Bookman Old Style" pitchFamily="18" charset="0"/>
              </a:rPr>
              <a:t> : </a:t>
            </a:r>
            <a:r>
              <a:rPr lang="fr-FR" dirty="0" smtClean="0">
                <a:latin typeface="Bookman Old Style" pitchFamily="18" charset="0"/>
              </a:rPr>
              <a:t>découvrir le cas génitif pour les mots de la première et de la deuxième </a:t>
            </a:r>
            <a:r>
              <a:rPr lang="fr-FR" dirty="0" smtClean="0">
                <a:latin typeface="Bookman Old Style" pitchFamily="18" charset="0"/>
              </a:rPr>
              <a:t>déclinaisons</a:t>
            </a:r>
          </a:p>
          <a:p>
            <a:r>
              <a:rPr lang="fr-FR" b="1" u="sng" dirty="0" smtClean="0">
                <a:latin typeface="Bookman Old Style" pitchFamily="18" charset="0"/>
              </a:rPr>
              <a:t>Objectif didactique </a:t>
            </a:r>
            <a:r>
              <a:rPr lang="fr-FR" dirty="0" smtClean="0">
                <a:latin typeface="Bookman Old Style" pitchFamily="18" charset="0"/>
              </a:rPr>
              <a:t>: ritualiser le travail sur la langue comme un système</a:t>
            </a:r>
            <a:endParaRPr lang="fr-FR" dirty="0" smtClean="0">
              <a:latin typeface="Bookman Old Style" pitchFamily="18" charset="0"/>
            </a:endParaRPr>
          </a:p>
          <a:p>
            <a:endParaRPr lang="fr-FR" dirty="0" smtClean="0">
              <a:latin typeface="Bookman Old Style" pitchFamily="18" charset="0"/>
            </a:endParaRPr>
          </a:p>
          <a:p>
            <a:r>
              <a:rPr lang="fr-FR" b="1" u="sng" dirty="0" smtClean="0">
                <a:latin typeface="Bookman Old Style" pitchFamily="18" charset="0"/>
              </a:rPr>
              <a:t>Pré-requis</a:t>
            </a:r>
            <a:r>
              <a:rPr lang="fr-FR" dirty="0" smtClean="0">
                <a:latin typeface="Bookman Old Style" pitchFamily="18" charset="0"/>
              </a:rPr>
              <a:t> </a:t>
            </a:r>
            <a:r>
              <a:rPr lang="fr-FR" dirty="0" smtClean="0">
                <a:latin typeface="Bookman Old Style" pitchFamily="18" charset="0"/>
              </a:rPr>
              <a:t>: </a:t>
            </a:r>
            <a:r>
              <a:rPr lang="fr-FR" sz="1600" dirty="0" smtClean="0">
                <a:latin typeface="Bookman Old Style" pitchFamily="18" charset="0"/>
              </a:rPr>
              <a:t>- la maîtrise du groupe verbal et du groupe sujet en Français </a:t>
            </a:r>
          </a:p>
          <a:p>
            <a:r>
              <a:rPr lang="fr-FR" sz="1600" dirty="0" smtClean="0">
                <a:latin typeface="Bookman Old Style" pitchFamily="18" charset="0"/>
              </a:rPr>
              <a:t>	   </a:t>
            </a:r>
            <a:r>
              <a:rPr lang="fr-FR" sz="1600" dirty="0" smtClean="0">
                <a:latin typeface="Bookman Old Style" pitchFamily="18" charset="0"/>
              </a:rPr>
              <a:t>    - </a:t>
            </a:r>
            <a:r>
              <a:rPr lang="fr-FR" sz="1600" dirty="0" smtClean="0">
                <a:latin typeface="Bookman Old Style" pitchFamily="18" charset="0"/>
              </a:rPr>
              <a:t>les terminaisons des cas nominatif et accusatif des deux premières </a:t>
            </a:r>
            <a:r>
              <a:rPr lang="fr-FR" sz="1600" dirty="0" smtClean="0">
                <a:latin typeface="Bookman Old Style" pitchFamily="18" charset="0"/>
              </a:rPr>
              <a:t>déclinaisons</a:t>
            </a:r>
          </a:p>
          <a:p>
            <a:r>
              <a:rPr lang="fr-FR" sz="1600" dirty="0" smtClean="0">
                <a:latin typeface="Bookman Old Style" pitchFamily="18" charset="0"/>
              </a:rPr>
              <a:t>	</a:t>
            </a:r>
            <a:r>
              <a:rPr lang="fr-FR" sz="1600" dirty="0" smtClean="0">
                <a:latin typeface="Bookman Old Style" pitchFamily="18" charset="0"/>
              </a:rPr>
              <a:t>       - la pratique ritualisée de l’étiquetage systématique des groupes syntaxiques en Français, Latin et Grec</a:t>
            </a:r>
            <a:endParaRPr lang="fr-FR" sz="1600" dirty="0" smtClean="0">
              <a:latin typeface="Bookman Old Style" pitchFamily="18" charset="0"/>
            </a:endParaRPr>
          </a:p>
          <a:p>
            <a:endParaRPr lang="fr-FR" dirty="0" smtClean="0">
              <a:latin typeface="Bookman Old Style" pitchFamily="18" charset="0"/>
            </a:endParaRPr>
          </a:p>
          <a:p>
            <a:r>
              <a:rPr lang="fr-FR" b="1" u="sng" dirty="0" smtClean="0">
                <a:latin typeface="Bookman Old Style" pitchFamily="18" charset="0"/>
              </a:rPr>
              <a:t>Contexte d'enseignement</a:t>
            </a:r>
            <a:r>
              <a:rPr lang="fr-FR" dirty="0" smtClean="0">
                <a:latin typeface="Bookman Old Style" pitchFamily="18" charset="0"/>
              </a:rPr>
              <a:t> : </a:t>
            </a:r>
          </a:p>
          <a:p>
            <a:r>
              <a:rPr lang="fr-FR" sz="1600" dirty="0" smtClean="0">
                <a:latin typeface="Bookman Old Style" pitchFamily="18" charset="0"/>
              </a:rPr>
              <a:t>4</a:t>
            </a:r>
            <a:r>
              <a:rPr lang="fr-FR" sz="1600" baseline="30000" dirty="0" smtClean="0">
                <a:latin typeface="Bookman Old Style" pitchFamily="18" charset="0"/>
              </a:rPr>
              <a:t>ème</a:t>
            </a:r>
            <a:r>
              <a:rPr lang="fr-FR" sz="1600" dirty="0" smtClean="0">
                <a:latin typeface="Bookman Old Style" pitchFamily="18" charset="0"/>
              </a:rPr>
              <a:t> </a:t>
            </a:r>
            <a:r>
              <a:rPr lang="fr-FR" sz="1600" dirty="0" smtClean="0">
                <a:latin typeface="Bookman Old Style" pitchFamily="18" charset="0"/>
              </a:rPr>
              <a:t>séquence de l'année qui a pour thème la vie privée. </a:t>
            </a:r>
          </a:p>
          <a:p>
            <a:r>
              <a:rPr lang="fr-FR" sz="1600" dirty="0" smtClean="0">
                <a:latin typeface="Bookman Old Style" pitchFamily="18" charset="0"/>
              </a:rPr>
              <a:t>À la croisée de différents sous-thèmes : la famille, l'éducation et l'identité du citoyen en Grèce et à Rome, l'habitat. </a:t>
            </a:r>
          </a:p>
          <a:p>
            <a:r>
              <a:rPr lang="fr-FR" sz="1600" dirty="0" smtClean="0">
                <a:latin typeface="Bookman Old Style" pitchFamily="18" charset="0"/>
              </a:rPr>
              <a:t>Les objectifs </a:t>
            </a:r>
            <a:r>
              <a:rPr lang="fr-FR" sz="1600" dirty="0" smtClean="0">
                <a:latin typeface="Bookman Old Style" pitchFamily="18" charset="0"/>
              </a:rPr>
              <a:t>de langue de ce chapitre </a:t>
            </a:r>
            <a:r>
              <a:rPr lang="fr-FR" sz="1600" dirty="0" smtClean="0">
                <a:latin typeface="Bookman Old Style" pitchFamily="18" charset="0"/>
              </a:rPr>
              <a:t>permettent </a:t>
            </a:r>
            <a:r>
              <a:rPr lang="fr-FR" sz="1600" dirty="0" smtClean="0">
                <a:latin typeface="Bookman Old Style" pitchFamily="18" charset="0"/>
              </a:rPr>
              <a:t>de poursuivre l'exploration du système flexionnel des langues antiques avec l'étude de deux nouveaux cas, le cas génitif et le cas ablatif (pour les compléments circonstanciels de base, type CC de lieu sans mouvement). </a:t>
            </a:r>
          </a:p>
          <a:p>
            <a:endParaRPr lang="fr-FR" b="1" u="sng" dirty="0" smtClean="0">
              <a:latin typeface="Bookman Old Style" pitchFamily="18" charset="0"/>
            </a:endParaRPr>
          </a:p>
          <a:p>
            <a:r>
              <a:rPr lang="fr-FR" b="1" u="sng" dirty="0" smtClean="0">
                <a:latin typeface="Bookman Old Style" pitchFamily="18" charset="0"/>
              </a:rPr>
              <a:t>Supports</a:t>
            </a:r>
            <a:r>
              <a:rPr lang="fr-FR" b="1" dirty="0" smtClean="0">
                <a:latin typeface="Bookman Old Style" pitchFamily="18" charset="0"/>
              </a:rPr>
              <a:t> : en grec : </a:t>
            </a:r>
            <a:r>
              <a:rPr lang="fr-FR" i="1" dirty="0" smtClean="0">
                <a:latin typeface="Bookman Old Style" pitchFamily="18" charset="0"/>
              </a:rPr>
              <a:t>Protagoras</a:t>
            </a:r>
            <a:r>
              <a:rPr lang="fr-FR" b="1" dirty="0" smtClean="0">
                <a:latin typeface="Bookman Old Style" pitchFamily="18" charset="0"/>
              </a:rPr>
              <a:t> </a:t>
            </a:r>
            <a:r>
              <a:rPr lang="fr-FR" dirty="0" smtClean="0">
                <a:latin typeface="Bookman Old Style" pitchFamily="18" charset="0"/>
              </a:rPr>
              <a:t>de Platon, 325c - 326 c ; </a:t>
            </a:r>
            <a:r>
              <a:rPr lang="fr-FR" b="1" dirty="0" smtClean="0">
                <a:latin typeface="Bookman Old Style" pitchFamily="18" charset="0"/>
              </a:rPr>
              <a:t>en latin :</a:t>
            </a:r>
            <a:r>
              <a:rPr lang="fr-FR" dirty="0" smtClean="0">
                <a:latin typeface="Bookman Old Style" pitchFamily="18" charset="0"/>
              </a:rPr>
              <a:t> </a:t>
            </a:r>
            <a:r>
              <a:rPr lang="fr-FR" i="1" dirty="0" smtClean="0">
                <a:latin typeface="Bookman Old Style" pitchFamily="18" charset="0"/>
              </a:rPr>
              <a:t>Les </a:t>
            </a:r>
            <a:r>
              <a:rPr lang="fr-FR" i="1" dirty="0" err="1" smtClean="0">
                <a:latin typeface="Bookman Old Style" pitchFamily="18" charset="0"/>
              </a:rPr>
              <a:t>Bacchis</a:t>
            </a:r>
            <a:r>
              <a:rPr lang="fr-FR" dirty="0" smtClean="0">
                <a:latin typeface="Bookman Old Style" pitchFamily="18" charset="0"/>
              </a:rPr>
              <a:t> de Plaute, III, 3, v. 420 - 44</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
        <p:nvSpPr>
          <p:cNvPr id="5" name="Espace réservé du pied de page 4"/>
          <p:cNvSpPr>
            <a:spLocks noGrp="1"/>
          </p:cNvSpPr>
          <p:nvPr>
            <p:ph type="ftr" sz="quarter" idx="11"/>
          </p:nvPr>
        </p:nvSpPr>
        <p:spPr/>
        <p:txBody>
          <a:bodyPr/>
          <a:lstStyle/>
          <a:p>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764704"/>
            <a:ext cx="7772400" cy="1470025"/>
          </a:xfrm>
        </p:spPr>
        <p:txBody>
          <a:bodyPr/>
          <a:lstStyle/>
          <a:p>
            <a:r>
              <a:rPr lang="fr-FR" b="1" dirty="0" smtClean="0">
                <a:solidFill>
                  <a:srgbClr val="002060"/>
                </a:solidFill>
                <a:effectLst>
                  <a:outerShdw blurRad="38100" dist="38100" dir="2700000" algn="tl">
                    <a:srgbClr val="000000">
                      <a:alpha val="43137"/>
                    </a:srgbClr>
                  </a:outerShdw>
                </a:effectLst>
                <a:latin typeface="Bookman Old Style" pitchFamily="18" charset="0"/>
              </a:rPr>
              <a:t>I. Textes supports</a:t>
            </a:r>
            <a:endParaRPr lang="fr-FR" b="1" dirty="0">
              <a:solidFill>
                <a:srgbClr val="002060"/>
              </a:solidFill>
              <a:effectLst>
                <a:outerShdw blurRad="38100" dist="38100" dir="2700000" algn="tl">
                  <a:srgbClr val="000000">
                    <a:alpha val="43137"/>
                  </a:srgbClr>
                </a:outerShdw>
              </a:effectLst>
              <a:latin typeface="Bookman Old Style" pitchFamily="18" charset="0"/>
            </a:endParaRPr>
          </a:p>
        </p:txBody>
      </p:sp>
      <p:sp>
        <p:nvSpPr>
          <p:cNvPr id="5" name="Sous-titre 4"/>
          <p:cNvSpPr>
            <a:spLocks noGrp="1"/>
          </p:cNvSpPr>
          <p:nvPr>
            <p:ph type="subTitle" idx="1"/>
          </p:nvPr>
        </p:nvSpPr>
        <p:spPr>
          <a:xfrm>
            <a:off x="683568" y="2276872"/>
            <a:ext cx="7848872" cy="3888432"/>
          </a:xfrm>
        </p:spPr>
        <p:txBody>
          <a:bodyPr>
            <a:normAutofit fontScale="85000" lnSpcReduction="10000"/>
          </a:bodyPr>
          <a:lstStyle/>
          <a:p>
            <a:pPr marL="514350" indent="-514350" algn="l">
              <a:buAutoNum type="arabicPeriod"/>
            </a:pPr>
            <a:r>
              <a:rPr lang="fr-FR" b="1" dirty="0" smtClean="0">
                <a:solidFill>
                  <a:schemeClr val="accent2">
                    <a:lumMod val="75000"/>
                  </a:schemeClr>
                </a:solidFill>
              </a:rPr>
              <a:t>Lus, commentés et étudiés en </a:t>
            </a:r>
            <a:r>
              <a:rPr lang="fr-FR" b="1" u="sng" dirty="0" smtClean="0">
                <a:solidFill>
                  <a:schemeClr val="accent2">
                    <a:lumMod val="75000"/>
                  </a:schemeClr>
                </a:solidFill>
              </a:rPr>
              <a:t>présentation bilingue </a:t>
            </a:r>
            <a:r>
              <a:rPr lang="fr-FR" b="1" dirty="0" smtClean="0">
                <a:solidFill>
                  <a:schemeClr val="accent2">
                    <a:lumMod val="75000"/>
                  </a:schemeClr>
                </a:solidFill>
              </a:rPr>
              <a:t>en classe entière au préalable.</a:t>
            </a:r>
          </a:p>
          <a:p>
            <a:pPr marL="514350" indent="-514350" algn="l">
              <a:buAutoNum type="arabicPeriod"/>
            </a:pPr>
            <a:r>
              <a:rPr lang="fr-FR" b="1" dirty="0" smtClean="0">
                <a:solidFill>
                  <a:schemeClr val="accent2">
                    <a:lumMod val="75000"/>
                  </a:schemeClr>
                </a:solidFill>
              </a:rPr>
              <a:t>Approfondis par une séance de civilisation avec </a:t>
            </a:r>
            <a:r>
              <a:rPr lang="fr-FR" b="1" u="sng" dirty="0" smtClean="0">
                <a:solidFill>
                  <a:schemeClr val="accent2">
                    <a:lumMod val="75000"/>
                  </a:schemeClr>
                </a:solidFill>
              </a:rPr>
              <a:t>réutilisation du vocabulaire découvert dans les deux textes</a:t>
            </a:r>
            <a:r>
              <a:rPr lang="fr-FR" b="1" dirty="0" smtClean="0">
                <a:solidFill>
                  <a:schemeClr val="accent2">
                    <a:lumMod val="75000"/>
                  </a:schemeClr>
                </a:solidFill>
              </a:rPr>
              <a:t>. </a:t>
            </a:r>
          </a:p>
          <a:p>
            <a:pPr marL="514350" indent="-514350" algn="l">
              <a:buAutoNum type="arabicPeriod"/>
            </a:pPr>
            <a:r>
              <a:rPr lang="fr-FR" b="1" u="sng" dirty="0" smtClean="0">
                <a:solidFill>
                  <a:schemeClr val="accent2">
                    <a:lumMod val="75000"/>
                  </a:schemeClr>
                </a:solidFill>
              </a:rPr>
              <a:t>Adaptés</a:t>
            </a:r>
            <a:r>
              <a:rPr lang="fr-FR" b="1" dirty="0" smtClean="0">
                <a:solidFill>
                  <a:schemeClr val="accent2">
                    <a:lumMod val="75000"/>
                  </a:schemeClr>
                </a:solidFill>
              </a:rPr>
              <a:t>, en particulier pour le texte grec.</a:t>
            </a:r>
          </a:p>
          <a:p>
            <a:pPr marL="514350" indent="-514350" algn="l">
              <a:buAutoNum type="arabicPeriod"/>
            </a:pPr>
            <a:r>
              <a:rPr lang="fr-FR" b="1" u="sng" dirty="0" smtClean="0">
                <a:solidFill>
                  <a:schemeClr val="accent2">
                    <a:lumMod val="75000"/>
                  </a:schemeClr>
                </a:solidFill>
              </a:rPr>
              <a:t>Présentés avec un code couleur </a:t>
            </a:r>
            <a:r>
              <a:rPr lang="fr-FR" b="1" dirty="0" smtClean="0">
                <a:solidFill>
                  <a:schemeClr val="accent2">
                    <a:lumMod val="75000"/>
                  </a:schemeClr>
                </a:solidFill>
              </a:rPr>
              <a:t>pour faciliter le repérage des grands ensembles grammaticaux et des articulations logiques du texte. </a:t>
            </a:r>
          </a:p>
          <a:p>
            <a:pPr marL="514350" indent="-514350">
              <a:buAutoNum type="arabicPeriod"/>
            </a:pPr>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
        <p:nvSpPr>
          <p:cNvPr id="6" name="Espace réservé du pied de page 5"/>
          <p:cNvSpPr>
            <a:spLocks noGrp="1"/>
          </p:cNvSpPr>
          <p:nvPr>
            <p:ph type="ftr" sz="quarter" idx="11"/>
          </p:nvPr>
        </p:nvSpPr>
        <p:spPr/>
        <p:txBody>
          <a:bodyPr/>
          <a:lstStyle/>
          <a:p>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ym typeface="Wingdings"/>
              </a:rPr>
              <a:t></a:t>
            </a:r>
            <a:r>
              <a:rPr lang="fr-FR" b="1" dirty="0" smtClean="0">
                <a:solidFill>
                  <a:srgbClr val="C00000"/>
                </a:solidFill>
                <a:effectLst>
                  <a:outerShdw blurRad="38100" dist="38100" dir="2700000" algn="tl">
                    <a:srgbClr val="000000">
                      <a:alpha val="43137"/>
                    </a:srgbClr>
                  </a:outerShdw>
                </a:effectLst>
                <a:latin typeface="Bookman Old Style" pitchFamily="18" charset="0"/>
                <a:sym typeface="Wingdings"/>
              </a:rPr>
              <a:t>Fiche élève - textes</a:t>
            </a:r>
            <a:endParaRPr lang="fr-FR" b="1" dirty="0">
              <a:solidFill>
                <a:srgbClr val="C00000"/>
              </a:solidFill>
              <a:effectLst>
                <a:outerShdw blurRad="38100" dist="38100" dir="2700000" algn="tl">
                  <a:srgbClr val="000000">
                    <a:alpha val="43137"/>
                  </a:srgbClr>
                </a:outerShdw>
              </a:effectLst>
              <a:latin typeface="Bookman Old Style" pitchFamily="18" charset="0"/>
            </a:endParaRP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pic>
        <p:nvPicPr>
          <p:cNvPr id="11" name="Espace réservé du contenu 10" descr="Image1.png"/>
          <p:cNvPicPr>
            <a:picLocks noGrp="1" noChangeAspect="1"/>
          </p:cNvPicPr>
          <p:nvPr>
            <p:ph idx="1"/>
          </p:nvPr>
        </p:nvPicPr>
        <p:blipFill>
          <a:blip r:embed="rId2" cstate="print"/>
          <a:srcRect l="4992" t="10178" r="6117" b="34137"/>
          <a:stretch>
            <a:fillRect/>
          </a:stretch>
        </p:blipFill>
        <p:spPr>
          <a:xfrm>
            <a:off x="0" y="1407075"/>
            <a:ext cx="9144000" cy="4614213"/>
          </a:xfrm>
        </p:spPr>
      </p:pic>
      <p:sp>
        <p:nvSpPr>
          <p:cNvPr id="12" name="Rectangle 11"/>
          <p:cNvSpPr/>
          <p:nvPr/>
        </p:nvSpPr>
        <p:spPr>
          <a:xfrm>
            <a:off x="8244408" y="1556792"/>
            <a:ext cx="648072" cy="5760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4" name="Image 13"/>
          <p:cNvPicPr/>
          <p:nvPr/>
        </p:nvPicPr>
        <p:blipFill>
          <a:blip r:embed="rId3" cstate="print">
            <a:grayscl/>
          </a:blip>
          <a:stretch>
            <a:fillRect/>
          </a:stretch>
        </p:blipFill>
        <p:spPr>
          <a:xfrm>
            <a:off x="8244408" y="1556792"/>
            <a:ext cx="597638" cy="5528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graphicFrame>
        <p:nvGraphicFramePr>
          <p:cNvPr id="6" name="Espace réservé du contenu 5"/>
          <p:cNvGraphicFramePr>
            <a:graphicFrameLocks noChangeAspect="1"/>
          </p:cNvGraphicFramePr>
          <p:nvPr>
            <p:ph idx="1"/>
          </p:nvPr>
        </p:nvGraphicFramePr>
        <p:xfrm>
          <a:off x="1535113" y="1828800"/>
          <a:ext cx="6072187" cy="4057650"/>
        </p:xfrm>
        <a:graphic>
          <a:graphicData uri="http://schemas.openxmlformats.org/presentationml/2006/ole">
            <p:oleObj spid="_x0000_s3074" name="Document" r:id="rId3" imgW="6081021" imgH="4064784" progId="Word.Document.12">
              <p:embed/>
            </p:oleObj>
          </a:graphicData>
        </a:graphic>
      </p:graphicFrame>
      <p:pic>
        <p:nvPicPr>
          <p:cNvPr id="10" name="Image 9" descr="Image3.png"/>
          <p:cNvPicPr>
            <a:picLocks noChangeAspect="1"/>
          </p:cNvPicPr>
          <p:nvPr/>
        </p:nvPicPr>
        <p:blipFill>
          <a:blip r:embed="rId4" cstate="print"/>
          <a:srcRect t="4320" r="4288" b="19547"/>
          <a:stretch>
            <a:fillRect/>
          </a:stretch>
        </p:blipFill>
        <p:spPr>
          <a:xfrm>
            <a:off x="-180527" y="836712"/>
            <a:ext cx="9450180" cy="5309860"/>
          </a:xfrm>
          <a:prstGeom prst="rect">
            <a:avLst/>
          </a:prstGeom>
        </p:spPr>
      </p:pic>
      <p:pic>
        <p:nvPicPr>
          <p:cNvPr id="11" name="Image 10"/>
          <p:cNvPicPr/>
          <p:nvPr/>
        </p:nvPicPr>
        <p:blipFill>
          <a:blip r:embed="rId5" cstate="print">
            <a:grayscl/>
          </a:blip>
          <a:stretch>
            <a:fillRect/>
          </a:stretch>
        </p:blipFill>
        <p:spPr>
          <a:xfrm>
            <a:off x="8244408" y="908720"/>
            <a:ext cx="597638" cy="5528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755576" y="404664"/>
            <a:ext cx="7772400" cy="1470025"/>
          </a:xfrm>
        </p:spPr>
        <p:txBody>
          <a:bodyPr>
            <a:normAutofit fontScale="90000"/>
          </a:bodyPr>
          <a:lstStyle/>
          <a:p>
            <a:r>
              <a:rPr lang="fr-FR" b="1" dirty="0" smtClean="0">
                <a:solidFill>
                  <a:schemeClr val="accent1">
                    <a:lumMod val="75000"/>
                  </a:schemeClr>
                </a:solidFill>
                <a:effectLst>
                  <a:outerShdw blurRad="38100" dist="38100" dir="2700000" algn="tl">
                    <a:srgbClr val="000000">
                      <a:alpha val="43137"/>
                    </a:srgbClr>
                  </a:outerShdw>
                </a:effectLst>
                <a:latin typeface="Bookman Old Style" pitchFamily="18" charset="0"/>
              </a:rPr>
              <a:t>II. Corpus de travail sur </a:t>
            </a:r>
            <a:br>
              <a:rPr lang="fr-FR" b="1" dirty="0" smtClean="0">
                <a:solidFill>
                  <a:schemeClr val="accent1">
                    <a:lumMod val="75000"/>
                  </a:schemeClr>
                </a:solidFill>
                <a:effectLst>
                  <a:outerShdw blurRad="38100" dist="38100" dir="2700000" algn="tl">
                    <a:srgbClr val="000000">
                      <a:alpha val="43137"/>
                    </a:srgbClr>
                  </a:outerShdw>
                </a:effectLst>
                <a:latin typeface="Bookman Old Style" pitchFamily="18" charset="0"/>
              </a:rPr>
            </a:br>
            <a:r>
              <a:rPr lang="fr-FR" b="1" dirty="0" smtClean="0">
                <a:solidFill>
                  <a:schemeClr val="accent1">
                    <a:lumMod val="75000"/>
                  </a:schemeClr>
                </a:solidFill>
                <a:effectLst>
                  <a:outerShdw blurRad="38100" dist="38100" dir="2700000" algn="tl">
                    <a:srgbClr val="000000">
                      <a:alpha val="43137"/>
                    </a:srgbClr>
                  </a:outerShdw>
                </a:effectLst>
                <a:latin typeface="Bookman Old Style" pitchFamily="18" charset="0"/>
              </a:rPr>
              <a:t>le cas génitif </a:t>
            </a:r>
            <a:br>
              <a:rPr lang="fr-FR" b="1" dirty="0" smtClean="0">
                <a:solidFill>
                  <a:schemeClr val="accent1">
                    <a:lumMod val="75000"/>
                  </a:schemeClr>
                </a:solidFill>
                <a:effectLst>
                  <a:outerShdw blurRad="38100" dist="38100" dir="2700000" algn="tl">
                    <a:srgbClr val="000000">
                      <a:alpha val="43137"/>
                    </a:srgbClr>
                  </a:outerShdw>
                </a:effectLst>
                <a:latin typeface="Bookman Old Style" pitchFamily="18" charset="0"/>
              </a:rPr>
            </a:br>
            <a:endParaRPr lang="fr-FR" dirty="0"/>
          </a:p>
        </p:txBody>
      </p:sp>
      <p:sp>
        <p:nvSpPr>
          <p:cNvPr id="6" name="Sous-titre 5"/>
          <p:cNvSpPr>
            <a:spLocks noGrp="1"/>
          </p:cNvSpPr>
          <p:nvPr>
            <p:ph type="subTitle" idx="1"/>
          </p:nvPr>
        </p:nvSpPr>
        <p:spPr>
          <a:xfrm>
            <a:off x="899592" y="1700808"/>
            <a:ext cx="7704856" cy="4536504"/>
          </a:xfrm>
        </p:spPr>
        <p:txBody>
          <a:bodyPr>
            <a:normAutofit/>
          </a:bodyPr>
          <a:lstStyle/>
          <a:p>
            <a:pPr marL="514350" indent="-514350" algn="l">
              <a:buAutoNum type="arabicPeriod"/>
            </a:pPr>
            <a:r>
              <a:rPr lang="fr-FR" sz="2800" b="1" dirty="0" smtClean="0">
                <a:solidFill>
                  <a:srgbClr val="C00000"/>
                </a:solidFill>
                <a:latin typeface="Bookman Old Style" pitchFamily="18" charset="0"/>
              </a:rPr>
              <a:t>Composition de phrases simples et à la difficulté progressive qui font écho aux textes de départ.</a:t>
            </a:r>
          </a:p>
          <a:p>
            <a:pPr marL="514350" indent="-514350" algn="l"/>
            <a:endParaRPr lang="fr-FR" b="1" dirty="0" smtClean="0">
              <a:solidFill>
                <a:srgbClr val="C00000"/>
              </a:solidFill>
              <a:latin typeface="Bookman Old Style" pitchFamily="18" charset="0"/>
            </a:endParaRPr>
          </a:p>
          <a:p>
            <a:pPr marL="514350" indent="-514350" algn="l"/>
            <a:endParaRPr lang="fr-FR" b="1" dirty="0" smtClean="0">
              <a:solidFill>
                <a:srgbClr val="C00000"/>
              </a:solidFill>
              <a:latin typeface="Bookman Old Style" pitchFamily="18" charset="0"/>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6</a:t>
            </a:fld>
            <a:endParaRPr lang="fr-BE"/>
          </a:p>
        </p:txBody>
      </p:sp>
      <p:sp>
        <p:nvSpPr>
          <p:cNvPr id="8" name="Espace réservé du pied de page 7"/>
          <p:cNvSpPr>
            <a:spLocks noGrp="1"/>
          </p:cNvSpPr>
          <p:nvPr>
            <p:ph type="ftr" sz="quarter" idx="11"/>
          </p:nvPr>
        </p:nvSpPr>
        <p:spPr/>
        <p:txBody>
          <a:bodyPr/>
          <a:lstStyle/>
          <a:p>
            <a:endParaRPr lang="fr-BE" dirty="0"/>
          </a:p>
        </p:txBody>
      </p:sp>
      <p:pic>
        <p:nvPicPr>
          <p:cNvPr id="10" name="Image 9" descr="Image4.png"/>
          <p:cNvPicPr>
            <a:picLocks noChangeAspect="1"/>
          </p:cNvPicPr>
          <p:nvPr/>
        </p:nvPicPr>
        <p:blipFill>
          <a:blip r:embed="rId2" cstate="print"/>
          <a:srcRect l="1710" t="5719" r="41025" b="51989"/>
          <a:stretch>
            <a:fillRect/>
          </a:stretch>
        </p:blipFill>
        <p:spPr>
          <a:xfrm>
            <a:off x="1403648" y="3140968"/>
            <a:ext cx="6552728" cy="34230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2700" b="1" dirty="0" smtClean="0">
                <a:solidFill>
                  <a:srgbClr val="C00000"/>
                </a:solidFill>
                <a:latin typeface="Bookman Old Style" pitchFamily="18" charset="0"/>
              </a:rPr>
              <a:t>2. Alternance de schémas identiques et introduction progressive de quelques variations.</a:t>
            </a:r>
            <a:br>
              <a:rPr lang="fr-FR" sz="2700" b="1" dirty="0" smtClean="0">
                <a:solidFill>
                  <a:srgbClr val="C00000"/>
                </a:solidFill>
                <a:latin typeface="Bookman Old Style" pitchFamily="18" charset="0"/>
              </a:rPr>
            </a:br>
            <a:endParaRPr lang="fr-FR" dirty="0"/>
          </a:p>
        </p:txBody>
      </p:sp>
      <p:sp>
        <p:nvSpPr>
          <p:cNvPr id="3" name="Espace réservé du pied de page 2"/>
          <p:cNvSpPr>
            <a:spLocks noGrp="1"/>
          </p:cNvSpPr>
          <p:nvPr>
            <p:ph type="ftr" sz="quarter" idx="11"/>
          </p:nvPr>
        </p:nvSpPr>
        <p:spPr/>
        <p:txBody>
          <a:bodyPr/>
          <a:lstStyle/>
          <a:p>
            <a:endParaRPr lang="fr-BE"/>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7</a:t>
            </a:fld>
            <a:endParaRPr lang="fr-BE"/>
          </a:p>
        </p:txBody>
      </p:sp>
      <p:pic>
        <p:nvPicPr>
          <p:cNvPr id="10" name="Espace réservé du contenu 9" descr="Image5.png"/>
          <p:cNvPicPr>
            <a:picLocks noGrp="1" noChangeAspect="1"/>
          </p:cNvPicPr>
          <p:nvPr>
            <p:ph idx="1"/>
          </p:nvPr>
        </p:nvPicPr>
        <p:blipFill>
          <a:blip r:embed="rId2" cstate="print"/>
          <a:srcRect l="2742" t="5405" r="39873" b="51638"/>
          <a:stretch>
            <a:fillRect/>
          </a:stretch>
        </p:blipFill>
        <p:spPr>
          <a:xfrm>
            <a:off x="-324544" y="1052736"/>
            <a:ext cx="9921102" cy="525234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46250"/>
          </a:xfrm>
        </p:spPr>
        <p:txBody>
          <a:bodyPr>
            <a:normAutofit fontScale="90000"/>
          </a:bodyPr>
          <a:lstStyle/>
          <a:p>
            <a:r>
              <a:rPr lang="fr-FR" sz="2700" b="1" dirty="0" smtClean="0">
                <a:solidFill>
                  <a:srgbClr val="C00000"/>
                </a:solidFill>
                <a:latin typeface="Bookman Old Style" pitchFamily="18" charset="0"/>
              </a:rPr>
              <a:t/>
            </a:r>
            <a:br>
              <a:rPr lang="fr-FR" sz="2700" b="1" dirty="0" smtClean="0">
                <a:solidFill>
                  <a:srgbClr val="C00000"/>
                </a:solidFill>
                <a:latin typeface="Bookman Old Style" pitchFamily="18" charset="0"/>
              </a:rPr>
            </a:br>
            <a:r>
              <a:rPr lang="fr-FR" sz="2700" b="1" dirty="0" smtClean="0">
                <a:solidFill>
                  <a:srgbClr val="C00000"/>
                </a:solidFill>
                <a:latin typeface="Bookman Old Style" pitchFamily="18" charset="0"/>
              </a:rPr>
              <a:t>3. Simplification du vocabulaire et recours au vocabulaire identifié dans les séances précédentes. </a:t>
            </a:r>
            <a:br>
              <a:rPr lang="fr-FR" sz="2700" b="1" dirty="0" smtClean="0">
                <a:solidFill>
                  <a:srgbClr val="C00000"/>
                </a:solidFill>
                <a:latin typeface="Bookman Old Style" pitchFamily="18" charset="0"/>
              </a:rPr>
            </a:br>
            <a:r>
              <a:rPr lang="fr-FR" sz="2700" b="1" dirty="0" smtClean="0">
                <a:solidFill>
                  <a:srgbClr val="C00000"/>
                </a:solidFill>
                <a:latin typeface="Bookman Old Style" pitchFamily="18" charset="0"/>
              </a:rPr>
              <a:t> 4. Adaptation éventuelle du vocabulaire aux besoins de la démonstration prévue. </a:t>
            </a:r>
            <a:br>
              <a:rPr lang="fr-FR" sz="2700" b="1" dirty="0" smtClean="0">
                <a:solidFill>
                  <a:srgbClr val="C00000"/>
                </a:solidFill>
                <a:latin typeface="Bookman Old Style" pitchFamily="18" charset="0"/>
              </a:rPr>
            </a:br>
            <a:endParaRPr lang="fr-FR" dirty="0"/>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pic>
        <p:nvPicPr>
          <p:cNvPr id="11" name="Espace réservé du contenu 9" descr="Image5.png"/>
          <p:cNvPicPr>
            <a:picLocks noGrp="1" noChangeAspect="1"/>
          </p:cNvPicPr>
          <p:nvPr>
            <p:ph idx="1"/>
          </p:nvPr>
        </p:nvPicPr>
        <p:blipFill>
          <a:blip r:embed="rId2" cstate="print"/>
          <a:srcRect l="2742" t="19724" r="39873" b="51638"/>
          <a:stretch>
            <a:fillRect/>
          </a:stretch>
        </p:blipFill>
        <p:spPr>
          <a:xfrm>
            <a:off x="-252536" y="2708920"/>
            <a:ext cx="9637595" cy="340149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normAutofit fontScale="90000"/>
          </a:bodyPr>
          <a:lstStyle/>
          <a:p>
            <a:r>
              <a:rPr lang="fr-FR" b="1" dirty="0" smtClean="0">
                <a:solidFill>
                  <a:srgbClr val="002060"/>
                </a:solidFill>
                <a:effectLst>
                  <a:outerShdw blurRad="38100" dist="38100" dir="2700000" algn="tl">
                    <a:srgbClr val="000000">
                      <a:alpha val="43137"/>
                    </a:srgbClr>
                  </a:outerShdw>
                </a:effectLst>
                <a:latin typeface="Bookman Old Style" pitchFamily="18" charset="0"/>
              </a:rPr>
              <a:t>III. Exploitation du corpus </a:t>
            </a:r>
            <a:r>
              <a:rPr lang="fr-FR" b="1" dirty="0" smtClean="0">
                <a:solidFill>
                  <a:srgbClr val="002060"/>
                </a:solidFill>
                <a:effectLst>
                  <a:outerShdw blurRad="38100" dist="38100" dir="2700000" algn="tl">
                    <a:srgbClr val="000000">
                      <a:alpha val="43137"/>
                    </a:srgbClr>
                  </a:outerShdw>
                </a:effectLst>
                <a:latin typeface="Bookman Old Style" pitchFamily="18" charset="0"/>
              </a:rPr>
              <a:t>– comment faire analyser le corpus par les élèves ?</a:t>
            </a:r>
            <a:endParaRPr lang="fr-FR" b="1" dirty="0">
              <a:solidFill>
                <a:srgbClr val="002060"/>
              </a:solidFill>
              <a:effectLst>
                <a:outerShdw blurRad="38100" dist="38100" dir="2700000" algn="tl">
                  <a:srgbClr val="000000">
                    <a:alpha val="43137"/>
                  </a:srgbClr>
                </a:outerShdw>
              </a:effectLst>
              <a:latin typeface="Bookman Old Style" pitchFamily="18" charset="0"/>
            </a:endParaRPr>
          </a:p>
        </p:txBody>
      </p:sp>
      <p:sp>
        <p:nvSpPr>
          <p:cNvPr id="7" name="Sous-titre 6"/>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444</TotalTime>
  <Words>582</Words>
  <Application>Microsoft Office PowerPoint</Application>
  <PresentationFormat>Affichage à l'écran (4:3)</PresentationFormat>
  <Paragraphs>94</Paragraphs>
  <Slides>19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Document</vt:lpstr>
      <vt:lpstr>Diapositive 1</vt:lpstr>
      <vt:lpstr>Diapositive 2</vt:lpstr>
      <vt:lpstr>I. Textes supports</vt:lpstr>
      <vt:lpstr>Fiche élève - textes</vt:lpstr>
      <vt:lpstr>Diapositive 5</vt:lpstr>
      <vt:lpstr>II. Corpus de travail sur  le cas génitif  </vt:lpstr>
      <vt:lpstr>2. Alternance de schémas identiques et introduction progressive de quelques variations. </vt:lpstr>
      <vt:lpstr> 3. Simplification du vocabulaire et recours au vocabulaire identifié dans les séances précédentes.   4. Adaptation éventuelle du vocabulaire aux besoins de la démonstration prévue.  </vt:lpstr>
      <vt:lpstr>III. Exploitation du corpus – comment faire analyser le corpus par les élèves ?</vt:lpstr>
      <vt:lpstr>Etape 1 : Réactiver les connaissances en Français </vt:lpstr>
      <vt:lpstr> Fiche – élève 1 : analyse du corpus</vt:lpstr>
      <vt:lpstr>Exemple d’analyse issu de la fiche - prof</vt:lpstr>
      <vt:lpstr>Etape 2 : analyser le corpus trilingue</vt:lpstr>
      <vt:lpstr> Fiche – élève étape 2: analyse du corpus trilingue</vt:lpstr>
      <vt:lpstr>Exemple d’analyse issu de la fiche - prof</vt:lpstr>
      <vt:lpstr> Fiche – élève étape 3: tableau de synthèse de la leçon</vt:lpstr>
      <vt:lpstr> Fiche – élève étape 4: l’insertion du CDN dans le GN en grec</vt:lpstr>
      <vt:lpstr> Fiche – élève étape 4: synthèse des observations à retenir</vt:lpstr>
      <vt:lpstr>Prolongements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 Vignes</dc:creator>
  <cp:lastModifiedBy>Ju</cp:lastModifiedBy>
  <cp:revision>43</cp:revision>
  <dcterms:created xsi:type="dcterms:W3CDTF">2018-05-15T20:30:40Z</dcterms:created>
  <dcterms:modified xsi:type="dcterms:W3CDTF">2021-04-08T04:56:38Z</dcterms:modified>
</cp:coreProperties>
</file>